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092945031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092945031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909294503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9092945031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092945031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092945031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092945031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909294503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092945031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092945031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092945031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092945031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9092945031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9092945031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092945031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092945031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9092945031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9092945031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9092945031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9092945031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9092945031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9092945031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9193598ef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9193598ef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193598ef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193598ef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193598e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9193598e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9092945031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9092945031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092945031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092945031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092945031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092945031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9092945031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9092945031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9092945031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9092945031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092945031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9092945031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092945031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092945031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9193598ef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9193598ef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9193598ef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9193598ef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9092945031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9092945031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909294503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909294503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909294503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909294503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909294503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909294503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092945031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9092945031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9092945031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9092945031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13"/>
          <p:cNvGrpSpPr/>
          <p:nvPr/>
        </p:nvGrpSpPr>
        <p:grpSpPr>
          <a:xfrm>
            <a:off x="4870649" y="2121826"/>
            <a:ext cx="3764843" cy="64502"/>
            <a:chOff x="595675" y="2820050"/>
            <a:chExt cx="7952774" cy="64502"/>
          </a:xfrm>
        </p:grpSpPr>
        <p:sp>
          <p:nvSpPr>
            <p:cNvPr id="53" name="Google Shape;53;p13"/>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13"/>
          <p:cNvSpPr txBox="1"/>
          <p:nvPr>
            <p:ph type="title"/>
          </p:nvPr>
        </p:nvSpPr>
        <p:spPr>
          <a:xfrm>
            <a:off x="4771875" y="545025"/>
            <a:ext cx="3880800" cy="14382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None/>
              <a:defRPr sz="2400">
                <a:solidFill>
                  <a:srgbClr val="434343"/>
                </a:solidFill>
              </a:defRPr>
            </a:lvl1pPr>
            <a:lvl2pPr lvl="1" algn="l">
              <a:lnSpc>
                <a:spcPct val="100000"/>
              </a:lnSpc>
              <a:spcBef>
                <a:spcPts val="0"/>
              </a:spcBef>
              <a:spcAft>
                <a:spcPts val="0"/>
              </a:spcAft>
              <a:buNone/>
              <a:defRPr sz="2400">
                <a:solidFill>
                  <a:srgbClr val="434343"/>
                </a:solidFill>
              </a:defRPr>
            </a:lvl2pPr>
            <a:lvl3pPr lvl="2" algn="l">
              <a:lnSpc>
                <a:spcPct val="100000"/>
              </a:lnSpc>
              <a:spcBef>
                <a:spcPts val="0"/>
              </a:spcBef>
              <a:spcAft>
                <a:spcPts val="0"/>
              </a:spcAft>
              <a:buNone/>
              <a:defRPr sz="2400">
                <a:solidFill>
                  <a:srgbClr val="434343"/>
                </a:solidFill>
              </a:defRPr>
            </a:lvl3pPr>
            <a:lvl4pPr lvl="3" algn="l">
              <a:lnSpc>
                <a:spcPct val="100000"/>
              </a:lnSpc>
              <a:spcBef>
                <a:spcPts val="0"/>
              </a:spcBef>
              <a:spcAft>
                <a:spcPts val="0"/>
              </a:spcAft>
              <a:buNone/>
              <a:defRPr sz="2400">
                <a:solidFill>
                  <a:srgbClr val="434343"/>
                </a:solidFill>
              </a:defRPr>
            </a:lvl4pPr>
            <a:lvl5pPr lvl="4" algn="l">
              <a:lnSpc>
                <a:spcPct val="100000"/>
              </a:lnSpc>
              <a:spcBef>
                <a:spcPts val="0"/>
              </a:spcBef>
              <a:spcAft>
                <a:spcPts val="0"/>
              </a:spcAft>
              <a:buNone/>
              <a:defRPr sz="2400">
                <a:solidFill>
                  <a:srgbClr val="434343"/>
                </a:solidFill>
              </a:defRPr>
            </a:lvl5pPr>
            <a:lvl6pPr lvl="5" algn="l">
              <a:lnSpc>
                <a:spcPct val="100000"/>
              </a:lnSpc>
              <a:spcBef>
                <a:spcPts val="0"/>
              </a:spcBef>
              <a:spcAft>
                <a:spcPts val="0"/>
              </a:spcAft>
              <a:buNone/>
              <a:defRPr sz="2400">
                <a:solidFill>
                  <a:srgbClr val="434343"/>
                </a:solidFill>
              </a:defRPr>
            </a:lvl6pPr>
            <a:lvl7pPr lvl="6" algn="l">
              <a:lnSpc>
                <a:spcPct val="100000"/>
              </a:lnSpc>
              <a:spcBef>
                <a:spcPts val="0"/>
              </a:spcBef>
              <a:spcAft>
                <a:spcPts val="0"/>
              </a:spcAft>
              <a:buNone/>
              <a:defRPr sz="2400">
                <a:solidFill>
                  <a:srgbClr val="434343"/>
                </a:solidFill>
              </a:defRPr>
            </a:lvl7pPr>
            <a:lvl8pPr lvl="7" algn="l">
              <a:lnSpc>
                <a:spcPct val="100000"/>
              </a:lnSpc>
              <a:spcBef>
                <a:spcPts val="0"/>
              </a:spcBef>
              <a:spcAft>
                <a:spcPts val="0"/>
              </a:spcAft>
              <a:buNone/>
              <a:defRPr sz="2400">
                <a:solidFill>
                  <a:srgbClr val="434343"/>
                </a:solidFill>
              </a:defRPr>
            </a:lvl8pPr>
            <a:lvl9pPr lvl="8" algn="l">
              <a:lnSpc>
                <a:spcPct val="100000"/>
              </a:lnSpc>
              <a:spcBef>
                <a:spcPts val="0"/>
              </a:spcBef>
              <a:spcAft>
                <a:spcPts val="0"/>
              </a:spcAft>
              <a:buNone/>
              <a:defRPr sz="2400">
                <a:solidFill>
                  <a:srgbClr val="434343"/>
                </a:solidFill>
              </a:defRPr>
            </a:lvl9pPr>
          </a:lstStyle>
          <a:p/>
        </p:txBody>
      </p:sp>
      <p:sp>
        <p:nvSpPr>
          <p:cNvPr id="59" name="Google Shape;59;p13"/>
          <p:cNvSpPr txBox="1"/>
          <p:nvPr>
            <p:ph idx="1" type="body"/>
          </p:nvPr>
        </p:nvSpPr>
        <p:spPr>
          <a:xfrm>
            <a:off x="4771875" y="2324775"/>
            <a:ext cx="3880800" cy="22737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60" name="Google Shape;60;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www.youtube.com/watch?v=XRGu23hfzaQ" TargetMode="Externa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github.com/WongKinYiu/PyTorch_YOLOv4" TargetMode="External"/><Relationship Id="rId4" Type="http://schemas.openxmlformats.org/officeDocument/2006/relationships/hyperlink" Target="https://github.com/digantamisra98/Mish" TargetMode="External"/><Relationship Id="rId5" Type="http://schemas.openxmlformats.org/officeDocument/2006/relationships/image" Target="../media/image5.png"/><Relationship Id="rId6"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github.com/thomasbrandon/mish-cuda" TargetMode="External"/><Relationship Id="rId4" Type="http://schemas.openxmlformats.org/officeDocument/2006/relationships/image" Target="../media/image5.png"/><Relationship Id="rId5"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digantamisra98/Mish" TargetMode="Externa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hyperlink" Target="https://arxiv.org/abs/2006.14536" TargetMode="External"/><Relationship Id="rId4" Type="http://schemas.openxmlformats.org/officeDocument/2006/relationships/image" Target="../media/image21.png"/><Relationship Id="rId5"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5.gif"/><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hyperlink" Target="http://podcast.machinelearningcafe.org/website/mish-activation-function-with-diganta-misra-007" TargetMode="External"/><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27.png"/><Relationship Id="rId6"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4" name="Shape 64"/>
        <p:cNvGrpSpPr/>
        <p:nvPr/>
      </p:nvGrpSpPr>
      <p:grpSpPr>
        <a:xfrm>
          <a:off x="0" y="0"/>
          <a:ext cx="0" cy="0"/>
          <a:chOff x="0" y="0"/>
          <a:chExt cx="0" cy="0"/>
        </a:xfrm>
      </p:grpSpPr>
      <p:sp>
        <p:nvSpPr>
          <p:cNvPr id="65" name="Google Shape;65;p14"/>
          <p:cNvSpPr txBox="1"/>
          <p:nvPr>
            <p:ph type="ctrTitle"/>
          </p:nvPr>
        </p:nvSpPr>
        <p:spPr>
          <a:xfrm>
            <a:off x="311700" y="1600375"/>
            <a:ext cx="8520600" cy="119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t>Mish</a:t>
            </a:r>
            <a:r>
              <a:rPr lang="en" sz="3600"/>
              <a:t>: A Self Regularized</a:t>
            </a:r>
            <a:endParaRPr sz="3600"/>
          </a:p>
          <a:p>
            <a:pPr indent="0" lvl="0" marL="0" rtl="0" algn="ctr">
              <a:spcBef>
                <a:spcPts val="0"/>
              </a:spcBef>
              <a:spcAft>
                <a:spcPts val="0"/>
              </a:spcAft>
              <a:buNone/>
            </a:pPr>
            <a:r>
              <a:rPr lang="en" sz="3600"/>
              <a:t> Non-Monotonic Activation Function</a:t>
            </a:r>
            <a:endParaRPr sz="3600"/>
          </a:p>
        </p:txBody>
      </p:sp>
      <p:sp>
        <p:nvSpPr>
          <p:cNvPr id="66" name="Google Shape;6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Diganta Misra</a:t>
            </a:r>
            <a:endParaRPr sz="2400"/>
          </a:p>
          <a:p>
            <a:pPr indent="0" lvl="0" marL="0" rtl="0" algn="ctr">
              <a:spcBef>
                <a:spcPts val="0"/>
              </a:spcBef>
              <a:spcAft>
                <a:spcPts val="0"/>
              </a:spcAft>
              <a:buNone/>
            </a:pPr>
            <a:r>
              <a:rPr lang="en" sz="1800"/>
              <a:t>Landskape</a:t>
            </a:r>
            <a:endParaRPr sz="1800"/>
          </a:p>
        </p:txBody>
      </p:sp>
      <p:pic>
        <p:nvPicPr>
          <p:cNvPr id="67" name="Google Shape;67;p14"/>
          <p:cNvPicPr preferRelativeResize="0"/>
          <p:nvPr/>
        </p:nvPicPr>
        <p:blipFill>
          <a:blip r:embed="rId3">
            <a:alphaModFix/>
          </a:blip>
          <a:stretch>
            <a:fillRect/>
          </a:stretch>
        </p:blipFill>
        <p:spPr>
          <a:xfrm>
            <a:off x="7930225" y="3923962"/>
            <a:ext cx="1137249" cy="1137249"/>
          </a:xfrm>
          <a:prstGeom prst="rect">
            <a:avLst/>
          </a:prstGeom>
          <a:noFill/>
          <a:ln>
            <a:noFill/>
          </a:ln>
        </p:spPr>
      </p:pic>
      <p:pic>
        <p:nvPicPr>
          <p:cNvPr id="68" name="Google Shape;68;p14"/>
          <p:cNvPicPr preferRelativeResize="0"/>
          <p:nvPr/>
        </p:nvPicPr>
        <p:blipFill>
          <a:blip r:embed="rId4">
            <a:alphaModFix/>
          </a:blip>
          <a:stretch>
            <a:fillRect/>
          </a:stretch>
        </p:blipFill>
        <p:spPr>
          <a:xfrm>
            <a:off x="95550" y="4086550"/>
            <a:ext cx="3113175" cy="964475"/>
          </a:xfrm>
          <a:prstGeom prst="rect">
            <a:avLst/>
          </a:prstGeom>
          <a:noFill/>
          <a:ln>
            <a:noFill/>
          </a:ln>
        </p:spPr>
      </p:pic>
      <p:pic>
        <p:nvPicPr>
          <p:cNvPr id="69" name="Google Shape;69;p14"/>
          <p:cNvPicPr preferRelativeResize="0"/>
          <p:nvPr/>
        </p:nvPicPr>
        <p:blipFill rotWithShape="1">
          <a:blip r:embed="rId5">
            <a:alphaModFix/>
          </a:blip>
          <a:srcRect b="32037" l="36427" r="35793" t="0"/>
          <a:stretch/>
        </p:blipFill>
        <p:spPr>
          <a:xfrm>
            <a:off x="6827325" y="4119963"/>
            <a:ext cx="1102900" cy="897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555600"/>
            <a:ext cx="2841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Easier Optimization</a:t>
            </a:r>
            <a:endParaRPr/>
          </a:p>
        </p:txBody>
      </p:sp>
      <p:sp>
        <p:nvSpPr>
          <p:cNvPr id="142" name="Google Shape;142;p23"/>
          <p:cNvSpPr txBox="1"/>
          <p:nvPr>
            <p:ph idx="1" type="body"/>
          </p:nvPr>
        </p:nvSpPr>
        <p:spPr>
          <a:xfrm>
            <a:off x="311700" y="1389600"/>
            <a:ext cx="2841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observe the output landscape of a randomly initialized neural network equipped with ReLU and Mish. As demonstrated in the figure, we observe the landscape for ReLU to have sharp transitions and a rough profile. However, for the network equipped with Mish, we observe a smooth and well conditioned landscape which is a crucial factor in explaining the improved performance for networks using Mish as compared to those using ReLU.</a:t>
            </a:r>
            <a:endParaRPr/>
          </a:p>
        </p:txBody>
      </p:sp>
      <p:pic>
        <p:nvPicPr>
          <p:cNvPr id="143" name="Google Shape;143;p23"/>
          <p:cNvPicPr preferRelativeResize="0"/>
          <p:nvPr/>
        </p:nvPicPr>
        <p:blipFill>
          <a:blip r:embed="rId3">
            <a:alphaModFix/>
          </a:blip>
          <a:stretch>
            <a:fillRect/>
          </a:stretch>
        </p:blipFill>
        <p:spPr>
          <a:xfrm>
            <a:off x="3340900" y="1115738"/>
            <a:ext cx="5719502" cy="3216818"/>
          </a:xfrm>
          <a:prstGeom prst="rect">
            <a:avLst/>
          </a:prstGeom>
          <a:noFill/>
          <a:ln>
            <a:noFill/>
          </a:ln>
        </p:spPr>
      </p:pic>
      <p:pic>
        <p:nvPicPr>
          <p:cNvPr id="144" name="Google Shape;144;p23"/>
          <p:cNvPicPr preferRelativeResize="0"/>
          <p:nvPr/>
        </p:nvPicPr>
        <p:blipFill>
          <a:blip r:embed="rId4">
            <a:alphaModFix/>
          </a:blip>
          <a:stretch>
            <a:fillRect/>
          </a:stretch>
        </p:blipFill>
        <p:spPr>
          <a:xfrm>
            <a:off x="82375" y="73150"/>
            <a:ext cx="1557295" cy="482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Loss Landscapes</a:t>
            </a:r>
            <a:endParaRPr>
              <a:solidFill>
                <a:srgbClr val="FFFFFF"/>
              </a:solidFill>
            </a:endParaRPr>
          </a:p>
        </p:txBody>
      </p:sp>
      <p:sp>
        <p:nvSpPr>
          <p:cNvPr id="150" name="Google Shape;150;p2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We additionally observe the loss landscapes of a ResNet-20 trained on CIFAR-10 dataset using both Mish and ReLU. As shown, Mish provides a well conditioned, smooth, easy to optimize landscape while that of ReLU is sharp and has multiple local minimas confirmed upon visual inspection. This confirms the connection of loss landscapes with output landscapes of neural networks as discussed earlier.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rPr lang="en" sz="800">
                <a:solidFill>
                  <a:srgbClr val="FFFFFF"/>
                </a:solidFill>
              </a:rPr>
              <a:t>Visualization Credits - Javier Ideami</a:t>
            </a:r>
            <a:endParaRPr sz="800">
              <a:solidFill>
                <a:srgbClr val="FFFFFF"/>
              </a:solidFill>
            </a:endParaRPr>
          </a:p>
        </p:txBody>
      </p:sp>
      <p:pic>
        <p:nvPicPr>
          <p:cNvPr id="151" name="Google Shape;151;p24"/>
          <p:cNvPicPr preferRelativeResize="0"/>
          <p:nvPr/>
        </p:nvPicPr>
        <p:blipFill>
          <a:blip r:embed="rId3">
            <a:alphaModFix/>
          </a:blip>
          <a:stretch>
            <a:fillRect/>
          </a:stretch>
        </p:blipFill>
        <p:spPr>
          <a:xfrm>
            <a:off x="3256175" y="192225"/>
            <a:ext cx="5603590"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Loss Landscapes</a:t>
            </a:r>
            <a:endParaRPr>
              <a:solidFill>
                <a:srgbClr val="FFFFFF"/>
              </a:solidFill>
            </a:endParaRPr>
          </a:p>
        </p:txBody>
      </p:sp>
      <p:sp>
        <p:nvSpPr>
          <p:cNvPr id="157" name="Google Shape;157;p2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We also observe the loss landscape for ResNet-20 with Swish and compare the same to Mish and ReLU. Although, Swish landscape is well conditioned as compared to ReLU, it is still sharp as compared to Mish. Mish additionally has a wider minima which promotes better generalization as compared to that of both Swish and ReLU. Also, Mish records the highest accuracy and the lowest loss as compared to both Swish and ReLU.</a:t>
            </a:r>
            <a:endParaRPr>
              <a:solidFill>
                <a:srgbClr val="FFFFFF"/>
              </a:solidFill>
            </a:endParaRPr>
          </a:p>
          <a:p>
            <a:pPr indent="0" lvl="0" marL="0" rtl="0" algn="l">
              <a:spcBef>
                <a:spcPts val="1600"/>
              </a:spcBef>
              <a:spcAft>
                <a:spcPts val="0"/>
              </a:spcAft>
              <a:buNone/>
            </a:pPr>
            <a:r>
              <a:t/>
            </a:r>
            <a:endParaRPr sz="800">
              <a:solidFill>
                <a:srgbClr val="FFFFFF"/>
              </a:solidFill>
            </a:endParaRPr>
          </a:p>
          <a:p>
            <a:pPr indent="0" lvl="0" marL="0" rtl="0" algn="l">
              <a:spcBef>
                <a:spcPts val="1600"/>
              </a:spcBef>
              <a:spcAft>
                <a:spcPts val="0"/>
              </a:spcAft>
              <a:buNone/>
            </a:pPr>
            <a:r>
              <a:rPr lang="en" sz="800">
                <a:solidFill>
                  <a:srgbClr val="FFFFFF"/>
                </a:solidFill>
              </a:rPr>
              <a:t>Visualization Credits - Javier Ideami</a:t>
            </a:r>
            <a:endParaRPr sz="800">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158" name="Google Shape;158;p25"/>
          <p:cNvPicPr preferRelativeResize="0"/>
          <p:nvPr/>
        </p:nvPicPr>
        <p:blipFill>
          <a:blip r:embed="rId3">
            <a:alphaModFix/>
          </a:blip>
          <a:stretch>
            <a:fillRect/>
          </a:stretch>
        </p:blipFill>
        <p:spPr>
          <a:xfrm>
            <a:off x="3240250" y="1311300"/>
            <a:ext cx="5719501" cy="32172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Loss Landscapes</a:t>
            </a:r>
            <a:endParaRPr>
              <a:solidFill>
                <a:srgbClr val="FFFFFF"/>
              </a:solidFill>
            </a:endParaRPr>
          </a:p>
        </p:txBody>
      </p:sp>
      <p:sp>
        <p:nvSpPr>
          <p:cNvPr id="164" name="Google Shape;164;p2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Here, we visually analyze the loss landscapes for Mish, Swish and ReLU in a ResNet-20 architecture for CIFAR-10 image classification task.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rPr lang="en" sz="900">
                <a:solidFill>
                  <a:srgbClr val="FFFFFF"/>
                </a:solidFill>
              </a:rPr>
              <a:t>The visualization was produced in collaboration with Javier Ideami and </a:t>
            </a:r>
            <a:r>
              <a:rPr lang="en" sz="900">
                <a:solidFill>
                  <a:srgbClr val="FFFFFF"/>
                </a:solidFill>
              </a:rPr>
              <a:t>Ajay Uppili Arasanipalai.</a:t>
            </a:r>
            <a:endParaRPr sz="900">
              <a:solidFill>
                <a:srgbClr val="FFFFFF"/>
              </a:solidFill>
            </a:endParaRPr>
          </a:p>
        </p:txBody>
      </p:sp>
      <p:pic>
        <p:nvPicPr>
          <p:cNvPr descr="CROWN | ReLU, Mish &amp; Swish Loss Landscapes, 200th Epoch, Resnet 20&#10;Comparison study between the loss landscapes of the ReLU, Mish and Swish activation functions during the 200th epoch of the training of a Resnet 20 network.&#10;Resnet 20 | BS=128 | LR Sched | Mom=0.9 | wd=1e-4 | Eval mode.&#10;&#10;A colaboration by Diganta misra, Ajay uppili arasanipalai, Trikay nalamada and javier ideami, as part of the Landskape deep learning research group projects (https://landskape.org)&#10;&#10;==================================================&#10;Support this channel by exploring or getting some of Ideami's projects and products:&#10;- A.I artworks: https://ideami.pixels.com/&#10;- Interactive Clothing and Design: https://posterini.com&#10;- Interactive Clothing collection: https://posterini.com/shop (Discount with Code: summer)&#10;- Brainstorming online platform: https://torch4ideas.com&#10;- Advanced A.I Visualizations: https://losslandscape.com&#10;- The Beyond Podcast: https://volandino.com&#10;=================================================&#10;&#10;In the intersection between research and art, the A.I LL project explores the morphology and dynamics of the fingerprints left by deep learning optimization training processes. &#10;&#10;The project goes deep into the training phase of these processes and generates high quality visualizations, using some of the latest deep learning and machine learning research and producing inspiring animations that can both inform and inspire the community. &#10;&#10;As the weight space changes through the optimization process, loss landscapes become alive, organic entities that challenge us to unlock the mysteries of learning. &#10;&#10;How do these multidimensional entities behave and change as we modify hyperparameters and other elements of our networks? &#10;&#10;How can we best tame these wild beasts as we cross their edge horizon on our way to the deepest convexity they hold?&#10;&#10;losslandscape.com" id="165" name="Google Shape;165;p26" title="CROWN | ReLU, Mish &amp; Swish Activation Functions Loss Landscapes, 200th Epoch, Resnet 20">
            <a:hlinkClick r:id="rId3"/>
          </p:cNvPr>
          <p:cNvPicPr preferRelativeResize="0"/>
          <p:nvPr/>
        </p:nvPicPr>
        <p:blipFill>
          <a:blip r:embed="rId4">
            <a:alphaModFix/>
          </a:blip>
          <a:stretch>
            <a:fillRect/>
          </a:stretch>
        </p:blipFill>
        <p:spPr>
          <a:xfrm>
            <a:off x="3309100" y="555600"/>
            <a:ext cx="5482950" cy="4013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Robustness</a:t>
            </a:r>
            <a:endParaRPr/>
          </a:p>
        </p:txBody>
      </p:sp>
      <p:sp>
        <p:nvSpPr>
          <p:cNvPr id="171" name="Google Shape;171;p2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perform ablation studies to observe the effect of different hyperparameters including depth of the architecture, initialization strategies and magnitude of noise on the performance of different activation functions. </a:t>
            </a:r>
            <a:endParaRPr/>
          </a:p>
          <a:p>
            <a:pPr indent="0" lvl="0" marL="0" rtl="0" algn="l">
              <a:spcBef>
                <a:spcPts val="1600"/>
              </a:spcBef>
              <a:spcAft>
                <a:spcPts val="1600"/>
              </a:spcAft>
              <a:buNone/>
            </a:pPr>
            <a:r>
              <a:rPr lang="en"/>
              <a:t>As shown in the figure, Mish performs the best at increasing depth as compared to both ReLU and Swish where the latter two drop accuracy at a fast rate with increasing depth.</a:t>
            </a:r>
            <a:endParaRPr/>
          </a:p>
        </p:txBody>
      </p:sp>
      <p:pic>
        <p:nvPicPr>
          <p:cNvPr id="172" name="Google Shape;172;p27"/>
          <p:cNvPicPr preferRelativeResize="0"/>
          <p:nvPr/>
        </p:nvPicPr>
        <p:blipFill>
          <a:blip r:embed="rId3">
            <a:alphaModFix/>
          </a:blip>
          <a:stretch>
            <a:fillRect/>
          </a:stretch>
        </p:blipFill>
        <p:spPr>
          <a:xfrm>
            <a:off x="3886350" y="152400"/>
            <a:ext cx="4894511" cy="4838701"/>
          </a:xfrm>
          <a:prstGeom prst="rect">
            <a:avLst/>
          </a:prstGeom>
          <a:noFill/>
          <a:ln>
            <a:noFill/>
          </a:ln>
        </p:spPr>
      </p:pic>
      <p:pic>
        <p:nvPicPr>
          <p:cNvPr id="173" name="Google Shape;173;p27"/>
          <p:cNvPicPr preferRelativeResize="0"/>
          <p:nvPr/>
        </p:nvPicPr>
        <p:blipFill>
          <a:blip r:embed="rId4">
            <a:alphaModFix/>
          </a:blip>
          <a:stretch>
            <a:fillRect/>
          </a:stretch>
        </p:blipFill>
        <p:spPr>
          <a:xfrm>
            <a:off x="82375" y="73150"/>
            <a:ext cx="1557295" cy="482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Robustness</a:t>
            </a:r>
            <a:endParaRPr/>
          </a:p>
        </p:txBody>
      </p:sp>
      <p:sp>
        <p:nvSpPr>
          <p:cNvPr id="179" name="Google Shape;179;p28"/>
          <p:cNvSpPr txBox="1"/>
          <p:nvPr>
            <p:ph idx="1" type="body"/>
          </p:nvPr>
        </p:nvSpPr>
        <p:spPr>
          <a:xfrm>
            <a:off x="311700" y="1389600"/>
            <a:ext cx="30777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observe Mish to be more stable and consistently better in accuracy when the network’s weights are initialized using different weight initialization strategies as compared to the same neural network architecture equipped with Swish. </a:t>
            </a:r>
            <a:endParaRPr/>
          </a:p>
          <a:p>
            <a:pPr indent="0" lvl="0" marL="0" rtl="0" algn="l">
              <a:spcBef>
                <a:spcPts val="1600"/>
              </a:spcBef>
              <a:spcAft>
                <a:spcPts val="1600"/>
              </a:spcAft>
              <a:buNone/>
            </a:pPr>
            <a:r>
              <a:rPr lang="en"/>
              <a:t>Initialization plays an important role in the performance of different activation functions and has been extensively discussed in Mean Field Theory, thus, this observation is crucial in understanding the underlying dynamics.</a:t>
            </a:r>
            <a:endParaRPr/>
          </a:p>
        </p:txBody>
      </p:sp>
      <p:pic>
        <p:nvPicPr>
          <p:cNvPr id="180" name="Google Shape;180;p28"/>
          <p:cNvPicPr preferRelativeResize="0"/>
          <p:nvPr/>
        </p:nvPicPr>
        <p:blipFill>
          <a:blip r:embed="rId3">
            <a:alphaModFix/>
          </a:blip>
          <a:stretch>
            <a:fillRect/>
          </a:stretch>
        </p:blipFill>
        <p:spPr>
          <a:xfrm>
            <a:off x="4454850" y="152400"/>
            <a:ext cx="3979045" cy="4838701"/>
          </a:xfrm>
          <a:prstGeom prst="rect">
            <a:avLst/>
          </a:prstGeom>
          <a:noFill/>
          <a:ln>
            <a:noFill/>
          </a:ln>
        </p:spPr>
      </p:pic>
      <p:pic>
        <p:nvPicPr>
          <p:cNvPr id="181" name="Google Shape;181;p28"/>
          <p:cNvPicPr preferRelativeResize="0"/>
          <p:nvPr/>
        </p:nvPicPr>
        <p:blipFill>
          <a:blip r:embed="rId4">
            <a:alphaModFix/>
          </a:blip>
          <a:stretch>
            <a:fillRect/>
          </a:stretch>
        </p:blipFill>
        <p:spPr>
          <a:xfrm>
            <a:off x="82375" y="73150"/>
            <a:ext cx="1557295" cy="482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Robustness</a:t>
            </a:r>
            <a:endParaRPr/>
          </a:p>
        </p:txBody>
      </p:sp>
      <p:sp>
        <p:nvSpPr>
          <p:cNvPr id="187" name="Google Shape;187;p2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observe the effect of increasing magnitude of zero centered additive gaussian noise corruption of the input data, in this case - MNIST, to a deep neural network architecture equipped with ReLU, Swish and Mish.</a:t>
            </a:r>
            <a:endParaRPr/>
          </a:p>
          <a:p>
            <a:pPr indent="0" lvl="0" marL="0" rtl="0" algn="l">
              <a:spcBef>
                <a:spcPts val="1600"/>
              </a:spcBef>
              <a:spcAft>
                <a:spcPts val="1600"/>
              </a:spcAft>
              <a:buNone/>
            </a:pPr>
            <a:r>
              <a:rPr lang="en"/>
              <a:t>As demonstrated, Mish consistently maintains a lower loss as compared to the architectures equipped with Swish and ReLU which validates the robustness capabilities of Mish.</a:t>
            </a:r>
            <a:endParaRPr/>
          </a:p>
        </p:txBody>
      </p:sp>
      <p:pic>
        <p:nvPicPr>
          <p:cNvPr id="188" name="Google Shape;188;p29"/>
          <p:cNvPicPr preferRelativeResize="0"/>
          <p:nvPr/>
        </p:nvPicPr>
        <p:blipFill>
          <a:blip r:embed="rId3">
            <a:alphaModFix/>
          </a:blip>
          <a:stretch>
            <a:fillRect/>
          </a:stretch>
        </p:blipFill>
        <p:spPr>
          <a:xfrm>
            <a:off x="4026975" y="152400"/>
            <a:ext cx="4830396" cy="4838700"/>
          </a:xfrm>
          <a:prstGeom prst="rect">
            <a:avLst/>
          </a:prstGeom>
          <a:noFill/>
          <a:ln>
            <a:noFill/>
          </a:ln>
        </p:spPr>
      </p:pic>
      <p:pic>
        <p:nvPicPr>
          <p:cNvPr id="189" name="Google Shape;189;p29"/>
          <p:cNvPicPr preferRelativeResize="0"/>
          <p:nvPr/>
        </p:nvPicPr>
        <p:blipFill>
          <a:blip r:embed="rId4">
            <a:alphaModFix/>
          </a:blip>
          <a:stretch>
            <a:fillRect/>
          </a:stretch>
        </p:blipFill>
        <p:spPr>
          <a:xfrm>
            <a:off x="82375" y="73150"/>
            <a:ext cx="1557295" cy="482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Statistical Analysis</a:t>
            </a:r>
            <a:endParaRPr/>
          </a:p>
        </p:txBody>
      </p:sp>
      <p:sp>
        <p:nvSpPr>
          <p:cNvPr id="195" name="Google Shape;195;p3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confirm the stability and consistency of Mish, we trained and compared a Squeeze Net with 10+ activation functions including Mish for CIFAR-10 classification task for a total of 23 runs each for 50 epochs. </a:t>
            </a:r>
            <a:endParaRPr/>
          </a:p>
          <a:p>
            <a:pPr indent="0" lvl="0" marL="0" rtl="0" algn="l">
              <a:spcBef>
                <a:spcPts val="1600"/>
              </a:spcBef>
              <a:spcAft>
                <a:spcPts val="1600"/>
              </a:spcAft>
              <a:buNone/>
            </a:pPr>
            <a:r>
              <a:rPr lang="en"/>
              <a:t>As shown in the table, </a:t>
            </a:r>
            <a:r>
              <a:rPr lang="en"/>
              <a:t>Mish outperforms other activation functions with the highest mean accuracy (µ</a:t>
            </a:r>
            <a:r>
              <a:rPr baseline="-25000" lang="en"/>
              <a:t>acc</a:t>
            </a:r>
            <a:r>
              <a:rPr lang="en"/>
              <a:t>), second-lowest mean loss (µ</a:t>
            </a:r>
            <a:r>
              <a:rPr baseline="-25000" lang="en"/>
              <a:t>loss</a:t>
            </a:r>
            <a:r>
              <a:rPr lang="en"/>
              <a:t>), and third-lowest standard deviation of accuracy (σ</a:t>
            </a:r>
            <a:r>
              <a:rPr baseline="-25000" lang="en"/>
              <a:t>acc</a:t>
            </a:r>
            <a:r>
              <a:rPr lang="en"/>
              <a:t>).</a:t>
            </a:r>
            <a:endParaRPr/>
          </a:p>
        </p:txBody>
      </p:sp>
      <p:pic>
        <p:nvPicPr>
          <p:cNvPr id="196" name="Google Shape;196;p30"/>
          <p:cNvPicPr preferRelativeResize="0"/>
          <p:nvPr/>
        </p:nvPicPr>
        <p:blipFill>
          <a:blip r:embed="rId3">
            <a:alphaModFix/>
          </a:blip>
          <a:stretch>
            <a:fillRect/>
          </a:stretch>
        </p:blipFill>
        <p:spPr>
          <a:xfrm>
            <a:off x="82375" y="73150"/>
            <a:ext cx="1557295" cy="482450"/>
          </a:xfrm>
          <a:prstGeom prst="rect">
            <a:avLst/>
          </a:prstGeom>
          <a:noFill/>
          <a:ln>
            <a:noFill/>
          </a:ln>
        </p:spPr>
      </p:pic>
      <p:pic>
        <p:nvPicPr>
          <p:cNvPr id="197" name="Google Shape;197;p30"/>
          <p:cNvPicPr preferRelativeResize="0"/>
          <p:nvPr/>
        </p:nvPicPr>
        <p:blipFill>
          <a:blip r:embed="rId4">
            <a:alphaModFix/>
          </a:blip>
          <a:stretch>
            <a:fillRect/>
          </a:stretch>
        </p:blipFill>
        <p:spPr>
          <a:xfrm>
            <a:off x="3277300" y="433625"/>
            <a:ext cx="5719499" cy="43737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CIFAR-10</a:t>
            </a:r>
            <a:endParaRPr/>
          </a:p>
        </p:txBody>
      </p:sp>
      <p:sp>
        <p:nvSpPr>
          <p:cNvPr id="203" name="Google Shape;203;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evaluate the performance of Mish on CIFAR-10 classification task using variety of standard neural network architectures including ResNets, Wide ResNets, DenseNets, MobileNets, Efficient Nets, et cetera. </a:t>
            </a:r>
            <a:endParaRPr/>
          </a:p>
          <a:p>
            <a:pPr indent="0" lvl="0" marL="0" rtl="0" algn="l">
              <a:spcBef>
                <a:spcPts val="1600"/>
              </a:spcBef>
              <a:spcAft>
                <a:spcPts val="1600"/>
              </a:spcAft>
              <a:buNone/>
            </a:pPr>
            <a:r>
              <a:rPr lang="en"/>
              <a:t>Mish provides consistently better scores as compared to both ReLU and Swish across all the architectures trained in the experiment. </a:t>
            </a:r>
            <a:endParaRPr/>
          </a:p>
        </p:txBody>
      </p:sp>
      <p:pic>
        <p:nvPicPr>
          <p:cNvPr id="204" name="Google Shape;204;p31"/>
          <p:cNvPicPr preferRelativeResize="0"/>
          <p:nvPr/>
        </p:nvPicPr>
        <p:blipFill>
          <a:blip r:embed="rId3">
            <a:alphaModFix/>
          </a:blip>
          <a:stretch>
            <a:fillRect/>
          </a:stretch>
        </p:blipFill>
        <p:spPr>
          <a:xfrm>
            <a:off x="82375" y="73150"/>
            <a:ext cx="1557295" cy="482450"/>
          </a:xfrm>
          <a:prstGeom prst="rect">
            <a:avLst/>
          </a:prstGeom>
          <a:noFill/>
          <a:ln>
            <a:noFill/>
          </a:ln>
        </p:spPr>
      </p:pic>
      <p:pic>
        <p:nvPicPr>
          <p:cNvPr id="205" name="Google Shape;205;p31"/>
          <p:cNvPicPr preferRelativeResize="0"/>
          <p:nvPr/>
        </p:nvPicPr>
        <p:blipFill>
          <a:blip r:embed="rId4">
            <a:alphaModFix/>
          </a:blip>
          <a:stretch>
            <a:fillRect/>
          </a:stretch>
        </p:blipFill>
        <p:spPr>
          <a:xfrm>
            <a:off x="3264700" y="799350"/>
            <a:ext cx="5719500" cy="354480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ImageNet-1k</a:t>
            </a:r>
            <a:endParaRPr/>
          </a:p>
        </p:txBody>
      </p:sp>
      <p:sp>
        <p:nvSpPr>
          <p:cNvPr id="211" name="Google Shape;211;p32"/>
          <p:cNvSpPr txBox="1"/>
          <p:nvPr>
            <p:ph idx="1" type="body"/>
          </p:nvPr>
        </p:nvSpPr>
        <p:spPr>
          <a:xfrm>
            <a:off x="311700" y="3591600"/>
            <a:ext cx="8520600" cy="116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We benchmark different networks on ImageNet-1k classification task using ReLU, Leaky ReLU, Swish and Mish with every other network parameters and hyperparameters kept constant for fair comparison. We observe that Mish provides consistent improvement over both ReLU and Leaky ReLU. While Swish marginally beats Mish in PeleeNet architecture, we observe that it suffers a massive drop in accuracy in more deeper architectures like CSP-ResNext-50. We also validate the impact of different data augmentation strategies including Mixup, Mosaic and Label Smoothing, and confirm them to be aligned to the performance boost obtained by using Mish.</a:t>
            </a:r>
            <a:endParaRPr sz="1200"/>
          </a:p>
        </p:txBody>
      </p:sp>
      <p:pic>
        <p:nvPicPr>
          <p:cNvPr id="212" name="Google Shape;212;p32"/>
          <p:cNvPicPr preferRelativeResize="0"/>
          <p:nvPr/>
        </p:nvPicPr>
        <p:blipFill>
          <a:blip r:embed="rId3">
            <a:alphaModFix/>
          </a:blip>
          <a:stretch>
            <a:fillRect/>
          </a:stretch>
        </p:blipFill>
        <p:spPr>
          <a:xfrm>
            <a:off x="7438700" y="147150"/>
            <a:ext cx="1557295" cy="482450"/>
          </a:xfrm>
          <a:prstGeom prst="rect">
            <a:avLst/>
          </a:prstGeom>
          <a:noFill/>
          <a:ln>
            <a:noFill/>
          </a:ln>
        </p:spPr>
      </p:pic>
      <p:pic>
        <p:nvPicPr>
          <p:cNvPr id="213" name="Google Shape;213;p32"/>
          <p:cNvPicPr preferRelativeResize="0"/>
          <p:nvPr/>
        </p:nvPicPr>
        <p:blipFill>
          <a:blip r:embed="rId4">
            <a:alphaModFix/>
          </a:blip>
          <a:stretch>
            <a:fillRect/>
          </a:stretch>
        </p:blipFill>
        <p:spPr>
          <a:xfrm>
            <a:off x="362625" y="789900"/>
            <a:ext cx="8469675" cy="2801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idx="1" type="subTitle"/>
          </p:nvPr>
        </p:nvSpPr>
        <p:spPr>
          <a:xfrm>
            <a:off x="311700" y="2049900"/>
            <a:ext cx="8520600" cy="104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In the memory of my late grandfather,</a:t>
            </a:r>
            <a:endParaRPr>
              <a:solidFill>
                <a:srgbClr val="000000"/>
              </a:solidFill>
            </a:endParaRPr>
          </a:p>
          <a:p>
            <a:pPr indent="0" lvl="0" marL="0" rtl="0" algn="ctr">
              <a:spcBef>
                <a:spcPts val="0"/>
              </a:spcBef>
              <a:spcAft>
                <a:spcPts val="0"/>
              </a:spcAft>
              <a:buNone/>
            </a:pPr>
            <a:r>
              <a:rPr lang="en">
                <a:solidFill>
                  <a:srgbClr val="000000"/>
                </a:solidFill>
              </a:rPr>
              <a:t>Prof. Dr. Fakir Mohan Misra</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MS-COCO</a:t>
            </a:r>
            <a:endParaRPr/>
          </a:p>
        </p:txBody>
      </p:sp>
      <p:sp>
        <p:nvSpPr>
          <p:cNvPr id="219" name="Google Shape;219;p33"/>
          <p:cNvSpPr txBox="1"/>
          <p:nvPr>
            <p:ph idx="1" type="body"/>
          </p:nvPr>
        </p:nvSpPr>
        <p:spPr>
          <a:xfrm>
            <a:off x="311700" y="3286800"/>
            <a:ext cx="8520600" cy="157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We compare the performance of Mish and Leaky ReLU in three different variants of YOLOv4 architecture which include: YOLOv4</a:t>
            </a:r>
            <a:r>
              <a:rPr baseline="-25000" lang="en" sz="1200"/>
              <a:t>pacsp</a:t>
            </a:r>
            <a:r>
              <a:rPr lang="en" sz="1200"/>
              <a:t>, YOLOv4</a:t>
            </a:r>
            <a:r>
              <a:rPr baseline="-25000" lang="en" sz="1200"/>
              <a:t>pacsp-s</a:t>
            </a:r>
            <a:r>
              <a:rPr lang="en" sz="1200"/>
              <a:t>, and YOLOv4</a:t>
            </a:r>
            <a:r>
              <a:rPr baseline="-25000" lang="en" sz="1200"/>
              <a:t>pacsp-x </a:t>
            </a:r>
            <a:r>
              <a:rPr lang="en" sz="1200"/>
              <a:t>. </a:t>
            </a:r>
            <a:r>
              <a:rPr lang="en" sz="1200"/>
              <a:t>Using Mish, we observed a consistent 0.9% to 2.1% improvement in the AP</a:t>
            </a:r>
            <a:r>
              <a:rPr baseline="-25000" lang="en" sz="1200"/>
              <a:t>50</a:t>
            </a:r>
            <a:r>
              <a:rPr baseline="30000" lang="en" sz="1200"/>
              <a:t>val</a:t>
            </a:r>
            <a:r>
              <a:rPr lang="en" sz="1200"/>
              <a:t> on test size of 736. Additional MS-COCO results can be found in the following repositories:</a:t>
            </a:r>
            <a:endParaRPr sz="1200"/>
          </a:p>
          <a:p>
            <a:pPr indent="-304800" lvl="0" marL="457200" rtl="0" algn="l">
              <a:spcBef>
                <a:spcPts val="1600"/>
              </a:spcBef>
              <a:spcAft>
                <a:spcPts val="0"/>
              </a:spcAft>
              <a:buSzPts val="1200"/>
              <a:buAutoNum type="arabicPeriod"/>
            </a:pPr>
            <a:r>
              <a:rPr lang="en" sz="1100" u="sng">
                <a:solidFill>
                  <a:schemeClr val="hlink"/>
                </a:solidFill>
                <a:hlinkClick r:id="rId3"/>
              </a:rPr>
              <a:t>https://github.com/WongKinYiu/PyTorch_YOLOv4</a:t>
            </a:r>
            <a:endParaRPr sz="1200"/>
          </a:p>
          <a:p>
            <a:pPr indent="-304800" lvl="0" marL="457200" rtl="0" algn="l">
              <a:spcBef>
                <a:spcPts val="0"/>
              </a:spcBef>
              <a:spcAft>
                <a:spcPts val="0"/>
              </a:spcAft>
              <a:buSzPts val="1200"/>
              <a:buAutoNum type="arabicPeriod"/>
            </a:pPr>
            <a:r>
              <a:rPr lang="en" sz="1100" u="sng">
                <a:solidFill>
                  <a:schemeClr val="hlink"/>
                </a:solidFill>
                <a:hlinkClick r:id="rId4"/>
              </a:rPr>
              <a:t>https://github.com/digantamisra98/Mish</a:t>
            </a:r>
            <a:endParaRPr sz="1200"/>
          </a:p>
        </p:txBody>
      </p:sp>
      <p:pic>
        <p:nvPicPr>
          <p:cNvPr id="220" name="Google Shape;220;p33"/>
          <p:cNvPicPr preferRelativeResize="0"/>
          <p:nvPr/>
        </p:nvPicPr>
        <p:blipFill>
          <a:blip r:embed="rId5">
            <a:alphaModFix/>
          </a:blip>
          <a:stretch>
            <a:fillRect/>
          </a:stretch>
        </p:blipFill>
        <p:spPr>
          <a:xfrm>
            <a:off x="7438700" y="147150"/>
            <a:ext cx="1557295" cy="482450"/>
          </a:xfrm>
          <a:prstGeom prst="rect">
            <a:avLst/>
          </a:prstGeom>
          <a:noFill/>
          <a:ln>
            <a:noFill/>
          </a:ln>
        </p:spPr>
      </p:pic>
      <p:pic>
        <p:nvPicPr>
          <p:cNvPr id="221" name="Google Shape;221;p33"/>
          <p:cNvPicPr preferRelativeResize="0"/>
          <p:nvPr/>
        </p:nvPicPr>
        <p:blipFill>
          <a:blip r:embed="rId6">
            <a:alphaModFix/>
          </a:blip>
          <a:stretch>
            <a:fillRect/>
          </a:stretch>
        </p:blipFill>
        <p:spPr>
          <a:xfrm>
            <a:off x="152400" y="865325"/>
            <a:ext cx="8839200" cy="217562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Mish-CUDA</a:t>
            </a:r>
            <a:endParaRPr/>
          </a:p>
        </p:txBody>
      </p:sp>
      <p:sp>
        <p:nvSpPr>
          <p:cNvPr id="227" name="Google Shape;227;p34"/>
          <p:cNvSpPr txBox="1"/>
          <p:nvPr>
            <p:ph idx="1" type="body"/>
          </p:nvPr>
        </p:nvSpPr>
        <p:spPr>
          <a:xfrm>
            <a:off x="311700" y="3591600"/>
            <a:ext cx="8520600" cy="116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Mish is a novel combination of three different activation functions which include: Identity, TanH and Softplus. Because of the design, there is a trade-off between the accuracy boost and the training complexity. We address this by providing a custom CUDA based implementation which we name as </a:t>
            </a:r>
            <a:r>
              <a:rPr i="1" lang="en" sz="1200"/>
              <a:t>Mish CUDA</a:t>
            </a:r>
            <a:r>
              <a:rPr lang="en" sz="1200"/>
              <a:t>. Mish CUDA drastically optimizes the performance complexity of Mish and makes it faster than native Softplus in PyTorch both in forward and backward pass in FP16 data-type.              Mish CUDA code can be accessed here - </a:t>
            </a:r>
            <a:r>
              <a:rPr lang="en" sz="1100" u="sng">
                <a:solidFill>
                  <a:schemeClr val="hlink"/>
                </a:solidFill>
                <a:hlinkClick r:id="rId3"/>
              </a:rPr>
              <a:t>https://github.com/thomasbrandon/mish-cuda</a:t>
            </a:r>
            <a:r>
              <a:rPr lang="en" sz="1200"/>
              <a:t>                                       </a:t>
            </a:r>
            <a:endParaRPr sz="1200"/>
          </a:p>
        </p:txBody>
      </p:sp>
      <p:pic>
        <p:nvPicPr>
          <p:cNvPr id="228" name="Google Shape;228;p34"/>
          <p:cNvPicPr preferRelativeResize="0"/>
          <p:nvPr/>
        </p:nvPicPr>
        <p:blipFill>
          <a:blip r:embed="rId4">
            <a:alphaModFix/>
          </a:blip>
          <a:stretch>
            <a:fillRect/>
          </a:stretch>
        </p:blipFill>
        <p:spPr>
          <a:xfrm>
            <a:off x="7438700" y="147150"/>
            <a:ext cx="1557295" cy="482450"/>
          </a:xfrm>
          <a:prstGeom prst="rect">
            <a:avLst/>
          </a:prstGeom>
          <a:noFill/>
          <a:ln>
            <a:noFill/>
          </a:ln>
        </p:spPr>
      </p:pic>
      <p:pic>
        <p:nvPicPr>
          <p:cNvPr id="229" name="Google Shape;229;p34"/>
          <p:cNvPicPr preferRelativeResize="0"/>
          <p:nvPr/>
        </p:nvPicPr>
        <p:blipFill>
          <a:blip r:embed="rId5">
            <a:alphaModFix/>
          </a:blip>
          <a:stretch>
            <a:fillRect/>
          </a:stretch>
        </p:blipFill>
        <p:spPr>
          <a:xfrm>
            <a:off x="1191013" y="931925"/>
            <a:ext cx="6761970" cy="2573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ph idx="1" type="body"/>
          </p:nvPr>
        </p:nvSpPr>
        <p:spPr>
          <a:xfrm>
            <a:off x="1572600" y="3909850"/>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Snippet: Easy to plugin, Easy to validate.</a:t>
            </a:r>
            <a:endParaRPr/>
          </a:p>
        </p:txBody>
      </p:sp>
      <p:pic>
        <p:nvPicPr>
          <p:cNvPr id="235" name="Google Shape;235;p35"/>
          <p:cNvPicPr preferRelativeResize="0"/>
          <p:nvPr/>
        </p:nvPicPr>
        <p:blipFill>
          <a:blip r:embed="rId3">
            <a:alphaModFix/>
          </a:blip>
          <a:stretch>
            <a:fillRect/>
          </a:stretch>
        </p:blipFill>
        <p:spPr>
          <a:xfrm>
            <a:off x="1974400" y="184250"/>
            <a:ext cx="5195188" cy="3925776"/>
          </a:xfrm>
          <a:prstGeom prst="rect">
            <a:avLst/>
          </a:prstGeom>
          <a:noFill/>
          <a:ln>
            <a:noFill/>
          </a:ln>
        </p:spPr>
      </p:pic>
      <p:pic>
        <p:nvPicPr>
          <p:cNvPr id="236" name="Google Shape;236;p35"/>
          <p:cNvPicPr preferRelativeResize="0"/>
          <p:nvPr/>
        </p:nvPicPr>
        <p:blipFill>
          <a:blip r:embed="rId4">
            <a:alphaModFix/>
          </a:blip>
          <a:stretch>
            <a:fillRect/>
          </a:stretch>
        </p:blipFill>
        <p:spPr>
          <a:xfrm>
            <a:off x="82375" y="73150"/>
            <a:ext cx="1557295" cy="482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6"/>
          <p:cNvPicPr preferRelativeResize="0"/>
          <p:nvPr/>
        </p:nvPicPr>
        <p:blipFill rotWithShape="1">
          <a:blip r:embed="rId3">
            <a:alphaModFix/>
          </a:blip>
          <a:srcRect b="5468" l="71760" r="1613" t="6472"/>
          <a:stretch/>
        </p:blipFill>
        <p:spPr>
          <a:xfrm>
            <a:off x="0" y="333025"/>
            <a:ext cx="4280449" cy="4529250"/>
          </a:xfrm>
          <a:prstGeom prst="rect">
            <a:avLst/>
          </a:prstGeom>
          <a:noFill/>
          <a:ln>
            <a:noFill/>
          </a:ln>
        </p:spPr>
      </p:pic>
      <p:sp>
        <p:nvSpPr>
          <p:cNvPr id="242" name="Google Shape;242;p36"/>
          <p:cNvSpPr txBox="1"/>
          <p:nvPr>
            <p:ph type="title"/>
          </p:nvPr>
        </p:nvSpPr>
        <p:spPr>
          <a:xfrm>
            <a:off x="4771875" y="545025"/>
            <a:ext cx="3880800" cy="143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43" name="Google Shape;243;p36"/>
          <p:cNvSpPr txBox="1"/>
          <p:nvPr>
            <p:ph idx="1" type="body"/>
          </p:nvPr>
        </p:nvSpPr>
        <p:spPr>
          <a:xfrm>
            <a:off x="4771875" y="2324775"/>
            <a:ext cx="3880800" cy="22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We propose a novel activation function, Mish. We observe the properties governing Mish to provide a favorable effect in the training dynamics of deep neural networks and are also responsible for improved generalization capabilities. </a:t>
            </a:r>
            <a:endParaRPr sz="1200"/>
          </a:p>
          <a:p>
            <a:pPr indent="0" lvl="0" marL="0" rtl="0" algn="l">
              <a:spcBef>
                <a:spcPts val="1600"/>
              </a:spcBef>
              <a:spcAft>
                <a:spcPts val="1600"/>
              </a:spcAft>
              <a:buNone/>
            </a:pPr>
            <a:r>
              <a:rPr lang="en" sz="1200"/>
              <a:t>Further work includes investigating the preconditioning effect of the Δ(x) term and also to further reduce complexity of Mish by using the exponential equivalent for the TanH and Softplus terms. </a:t>
            </a:r>
            <a:endParaRPr sz="1200"/>
          </a:p>
        </p:txBody>
      </p:sp>
      <p:pic>
        <p:nvPicPr>
          <p:cNvPr id="244" name="Google Shape;244;p36"/>
          <p:cNvPicPr preferRelativeResize="0"/>
          <p:nvPr/>
        </p:nvPicPr>
        <p:blipFill>
          <a:blip r:embed="rId4">
            <a:alphaModFix/>
          </a:blip>
          <a:stretch>
            <a:fillRect/>
          </a:stretch>
        </p:blipFill>
        <p:spPr>
          <a:xfrm>
            <a:off x="7423875" y="110150"/>
            <a:ext cx="1557295" cy="482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Code and pretrained models available at:</a:t>
            </a:r>
            <a:endParaRPr/>
          </a:p>
          <a:p>
            <a:pPr indent="0" lvl="0" marL="0" rtl="0" algn="ctr">
              <a:spcBef>
                <a:spcPts val="0"/>
              </a:spcBef>
              <a:spcAft>
                <a:spcPts val="0"/>
              </a:spcAft>
              <a:buNone/>
            </a:pPr>
            <a:r>
              <a:rPr lang="en" sz="3100" u="sng">
                <a:solidFill>
                  <a:schemeClr val="hlink"/>
                </a:solidFill>
                <a:hlinkClick r:id="rId3"/>
              </a:rPr>
              <a:t>https://github.com/digantamisra98/Mish</a:t>
            </a:r>
            <a:endParaRPr sz="5600"/>
          </a:p>
        </p:txBody>
      </p:sp>
      <p:pic>
        <p:nvPicPr>
          <p:cNvPr id="250" name="Google Shape;250;p37"/>
          <p:cNvPicPr preferRelativeResize="0"/>
          <p:nvPr/>
        </p:nvPicPr>
        <p:blipFill>
          <a:blip r:embed="rId4">
            <a:alphaModFix/>
          </a:blip>
          <a:stretch>
            <a:fillRect/>
          </a:stretch>
        </p:blipFill>
        <p:spPr>
          <a:xfrm>
            <a:off x="82375" y="73150"/>
            <a:ext cx="1557295" cy="482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56" name="Google Shape;256;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Bing Xu, Naiyan Wang, Tianqi Chen, and Mu Li. Empirical evaluation of rectified activations in convolutional network. arXiv preprint arXiv:1505.00853, 2015. </a:t>
            </a:r>
            <a:endParaRPr sz="1200"/>
          </a:p>
          <a:p>
            <a:pPr indent="0" lvl="0" marL="0" rtl="0" algn="l">
              <a:spcBef>
                <a:spcPts val="1600"/>
              </a:spcBef>
              <a:spcAft>
                <a:spcPts val="0"/>
              </a:spcAft>
              <a:buNone/>
            </a:pPr>
            <a:r>
              <a:rPr lang="en" sz="1200"/>
              <a:t>Prajit Ramachandran, Barret Zoph, and Quoc V Le. Searching for activation functions. arXiv preprint arXiv:1710.05941, 2017.</a:t>
            </a:r>
            <a:endParaRPr sz="1200"/>
          </a:p>
          <a:p>
            <a:pPr indent="0" lvl="0" marL="0" rtl="0" algn="l">
              <a:spcBef>
                <a:spcPts val="1600"/>
              </a:spcBef>
              <a:spcAft>
                <a:spcPts val="0"/>
              </a:spcAft>
              <a:buNone/>
            </a:pPr>
            <a:r>
              <a:rPr lang="en" sz="1200"/>
              <a:t>Vinod Nair and Geoffrey E Hinton. Rectified linear units improve restricted boltzmann machines. In Proceedings of the 27th international conference on machine learning (ICML-10), pages 807–814, 2010.</a:t>
            </a:r>
            <a:endParaRPr sz="1200"/>
          </a:p>
          <a:p>
            <a:pPr indent="0" lvl="0" marL="0" rtl="0" algn="l">
              <a:spcBef>
                <a:spcPts val="1600"/>
              </a:spcBef>
              <a:spcAft>
                <a:spcPts val="0"/>
              </a:spcAft>
              <a:buNone/>
            </a:pPr>
            <a:r>
              <a:rPr lang="en" sz="1200"/>
              <a:t>Hao Li, Zheng Xu, Gavin Taylor, Christoph Studer, and Tom Goldstein. Visualizing the loss landscape of neural nets. In Advances in Neural Information Processing Systems, pages 6389–6399, 2018.</a:t>
            </a:r>
            <a:endParaRPr sz="1200"/>
          </a:p>
          <a:p>
            <a:pPr indent="0" lvl="0" marL="0" rtl="0" algn="l">
              <a:spcBef>
                <a:spcPts val="1600"/>
              </a:spcBef>
              <a:spcAft>
                <a:spcPts val="0"/>
              </a:spcAft>
              <a:buNone/>
            </a:pPr>
            <a:r>
              <a:rPr lang="en" sz="1200"/>
              <a:t>Dan Hendrycks and Kevin Gimpel. Gaussian error linear units (gelus). arXiv preprint arXiv:1606.08415, 2016.</a:t>
            </a:r>
            <a:endParaRPr sz="1200"/>
          </a:p>
          <a:p>
            <a:pPr indent="0" lvl="0" marL="0" rtl="0" algn="l">
              <a:spcBef>
                <a:spcPts val="1600"/>
              </a:spcBef>
              <a:spcAft>
                <a:spcPts val="1600"/>
              </a:spcAft>
              <a:buNone/>
            </a:pPr>
            <a:r>
              <a:rPr lang="en" sz="1200"/>
              <a:t>Kaiming He, Xiangyu Zhang, Shaoqing Ren, and Jian Sun. Delving deep into rectifiers: Surpassing human-level performance on imagenet classification. In Proceedings of the IEEE international conference on computer vision, pages 1026–1034, 2015. </a:t>
            </a:r>
            <a:endParaRPr sz="1200"/>
          </a:p>
        </p:txBody>
      </p:sp>
      <p:pic>
        <p:nvPicPr>
          <p:cNvPr id="257" name="Google Shape;257;p38"/>
          <p:cNvPicPr preferRelativeResize="0"/>
          <p:nvPr/>
        </p:nvPicPr>
        <p:blipFill>
          <a:blip r:embed="rId3">
            <a:alphaModFix/>
          </a:blip>
          <a:stretch>
            <a:fillRect/>
          </a:stretch>
        </p:blipFill>
        <p:spPr>
          <a:xfrm>
            <a:off x="7275000" y="110150"/>
            <a:ext cx="1557295" cy="482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Extras</a:t>
            </a:r>
            <a:endParaRPr/>
          </a:p>
        </p:txBody>
      </p:sp>
      <p:pic>
        <p:nvPicPr>
          <p:cNvPr id="263" name="Google Shape;263;p39"/>
          <p:cNvPicPr preferRelativeResize="0"/>
          <p:nvPr/>
        </p:nvPicPr>
        <p:blipFill>
          <a:blip r:embed="rId3">
            <a:alphaModFix/>
          </a:blip>
          <a:stretch>
            <a:fillRect/>
          </a:stretch>
        </p:blipFill>
        <p:spPr>
          <a:xfrm>
            <a:off x="82375" y="73150"/>
            <a:ext cx="1557295" cy="482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txBox="1"/>
          <p:nvPr>
            <p:ph type="title"/>
          </p:nvPr>
        </p:nvSpPr>
        <p:spPr>
          <a:xfrm>
            <a:off x="311700" y="555600"/>
            <a:ext cx="3479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Adversarial Robustness</a:t>
            </a:r>
            <a:endParaRPr/>
          </a:p>
        </p:txBody>
      </p:sp>
      <p:sp>
        <p:nvSpPr>
          <p:cNvPr id="269" name="Google Shape;269;p40"/>
          <p:cNvSpPr txBox="1"/>
          <p:nvPr>
            <p:ph idx="1" type="body"/>
          </p:nvPr>
        </p:nvSpPr>
        <p:spPr>
          <a:xfrm>
            <a:off x="311700" y="1389600"/>
            <a:ext cx="34791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recent paper “Smooth Adversarial Training” by Xie et. al., the authors investigate the impact of different activation functions on the adversarial robustness capabilities of different neural networks. </a:t>
            </a:r>
            <a:endParaRPr/>
          </a:p>
          <a:p>
            <a:pPr indent="0" lvl="0" marL="0" rtl="0" algn="l">
              <a:spcBef>
                <a:spcPts val="1600"/>
              </a:spcBef>
              <a:spcAft>
                <a:spcPts val="0"/>
              </a:spcAft>
              <a:buNone/>
            </a:pPr>
            <a:r>
              <a:rPr lang="en"/>
              <a:t>The authors observe a general trend - Smooth activation functions not only provide a performance boost but also improve the adversarial robustness of the network. This property is also exhibited by Mish as shown in the figure. </a:t>
            </a:r>
            <a:endParaRPr/>
          </a:p>
          <a:p>
            <a:pPr indent="0" lvl="0" marL="0" rtl="0" algn="l">
              <a:spcBef>
                <a:spcPts val="1600"/>
              </a:spcBef>
              <a:spcAft>
                <a:spcPts val="1600"/>
              </a:spcAft>
              <a:buNone/>
            </a:pPr>
            <a:r>
              <a:rPr lang="en"/>
              <a:t>Reference - </a:t>
            </a:r>
            <a:r>
              <a:rPr lang="en" sz="1100" u="sng">
                <a:solidFill>
                  <a:schemeClr val="hlink"/>
                </a:solidFill>
                <a:hlinkClick r:id="rId3"/>
              </a:rPr>
              <a:t>https://arxiv.org/abs/2006.14536</a:t>
            </a:r>
            <a:endParaRPr/>
          </a:p>
        </p:txBody>
      </p:sp>
      <p:pic>
        <p:nvPicPr>
          <p:cNvPr id="270" name="Google Shape;270;p40"/>
          <p:cNvPicPr preferRelativeResize="0"/>
          <p:nvPr/>
        </p:nvPicPr>
        <p:blipFill>
          <a:blip r:embed="rId4">
            <a:alphaModFix/>
          </a:blip>
          <a:stretch>
            <a:fillRect/>
          </a:stretch>
        </p:blipFill>
        <p:spPr>
          <a:xfrm>
            <a:off x="3943100" y="115400"/>
            <a:ext cx="5140451" cy="4838698"/>
          </a:xfrm>
          <a:prstGeom prst="rect">
            <a:avLst/>
          </a:prstGeom>
          <a:noFill/>
          <a:ln>
            <a:noFill/>
          </a:ln>
        </p:spPr>
      </p:pic>
      <p:pic>
        <p:nvPicPr>
          <p:cNvPr id="271" name="Google Shape;271;p40"/>
          <p:cNvPicPr preferRelativeResize="0"/>
          <p:nvPr/>
        </p:nvPicPr>
        <p:blipFill>
          <a:blip r:embed="rId5">
            <a:alphaModFix/>
          </a:blip>
          <a:stretch>
            <a:fillRect/>
          </a:stretch>
        </p:blipFill>
        <p:spPr>
          <a:xfrm>
            <a:off x="82375" y="73150"/>
            <a:ext cx="1557295" cy="482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Package Support</a:t>
            </a:r>
            <a:endParaRPr/>
          </a:p>
        </p:txBody>
      </p:sp>
      <p:sp>
        <p:nvSpPr>
          <p:cNvPr id="277" name="Google Shape;277;p4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Mish is supported in different packages to facilitate easy training with different architectures. Some of the notable ones include:</a:t>
            </a:r>
            <a:endParaRPr/>
          </a:p>
          <a:p>
            <a:pPr indent="-304800" lvl="0" marL="457200" rtl="0" algn="l">
              <a:spcBef>
                <a:spcPts val="1600"/>
              </a:spcBef>
              <a:spcAft>
                <a:spcPts val="0"/>
              </a:spcAft>
              <a:buSzPts val="1200"/>
              <a:buAutoNum type="arabicPeriod"/>
            </a:pPr>
            <a:r>
              <a:rPr lang="en"/>
              <a:t>DarkNet</a:t>
            </a:r>
            <a:endParaRPr/>
          </a:p>
          <a:p>
            <a:pPr indent="-304800" lvl="0" marL="457200" rtl="0" algn="l">
              <a:spcBef>
                <a:spcPts val="0"/>
              </a:spcBef>
              <a:spcAft>
                <a:spcPts val="0"/>
              </a:spcAft>
              <a:buSzPts val="1200"/>
              <a:buAutoNum type="arabicPeriod"/>
            </a:pPr>
            <a:r>
              <a:rPr lang="en"/>
              <a:t>TensorFlow</a:t>
            </a:r>
            <a:endParaRPr/>
          </a:p>
          <a:p>
            <a:pPr indent="-304800" lvl="0" marL="457200" rtl="0" algn="l">
              <a:spcBef>
                <a:spcPts val="0"/>
              </a:spcBef>
              <a:spcAft>
                <a:spcPts val="0"/>
              </a:spcAft>
              <a:buSzPts val="1200"/>
              <a:buAutoNum type="arabicPeriod"/>
            </a:pPr>
            <a:r>
              <a:rPr lang="en"/>
              <a:t>Fast.AI</a:t>
            </a:r>
            <a:endParaRPr/>
          </a:p>
          <a:p>
            <a:pPr indent="-304800" lvl="0" marL="457200" rtl="0" algn="l">
              <a:spcBef>
                <a:spcPts val="0"/>
              </a:spcBef>
              <a:spcAft>
                <a:spcPts val="0"/>
              </a:spcAft>
              <a:buSzPts val="1200"/>
              <a:buAutoNum type="arabicPeriod"/>
            </a:pPr>
            <a:r>
              <a:rPr lang="en"/>
              <a:t>OpenCV</a:t>
            </a:r>
            <a:endParaRPr/>
          </a:p>
          <a:p>
            <a:pPr indent="-304800" lvl="0" marL="457200" rtl="0" algn="l">
              <a:spcBef>
                <a:spcPts val="0"/>
              </a:spcBef>
              <a:spcAft>
                <a:spcPts val="0"/>
              </a:spcAft>
              <a:buSzPts val="1200"/>
              <a:buAutoNum type="arabicPeriod"/>
            </a:pPr>
            <a:r>
              <a:rPr lang="en"/>
              <a:t>SpaCy</a:t>
            </a:r>
            <a:endParaRPr/>
          </a:p>
          <a:p>
            <a:pPr indent="-304800" lvl="0" marL="457200" rtl="0" algn="l">
              <a:spcBef>
                <a:spcPts val="0"/>
              </a:spcBef>
              <a:spcAft>
                <a:spcPts val="0"/>
              </a:spcAft>
              <a:buSzPts val="1200"/>
              <a:buAutoNum type="arabicPeriod"/>
            </a:pPr>
            <a:r>
              <a:rPr lang="en"/>
              <a:t>DLib</a:t>
            </a:r>
            <a:endParaRPr/>
          </a:p>
          <a:p>
            <a:pPr indent="-304800" lvl="0" marL="457200" rtl="0" algn="l">
              <a:spcBef>
                <a:spcPts val="0"/>
              </a:spcBef>
              <a:spcAft>
                <a:spcPts val="0"/>
              </a:spcAft>
              <a:buSzPts val="1200"/>
              <a:buAutoNum type="arabicPeriod"/>
            </a:pPr>
            <a:r>
              <a:rPr lang="en"/>
              <a:t>HuggingFace Transformers</a:t>
            </a:r>
            <a:endParaRPr/>
          </a:p>
          <a:p>
            <a:pPr indent="-304800" lvl="0" marL="457200" rtl="0" algn="l">
              <a:spcBef>
                <a:spcPts val="0"/>
              </a:spcBef>
              <a:spcAft>
                <a:spcPts val="0"/>
              </a:spcAft>
              <a:buSzPts val="1200"/>
              <a:buAutoNum type="arabicPeriod"/>
            </a:pPr>
            <a:r>
              <a:rPr lang="en"/>
              <a:t>DL4J</a:t>
            </a:r>
            <a:endParaRPr/>
          </a:p>
        </p:txBody>
      </p:sp>
      <p:pic>
        <p:nvPicPr>
          <p:cNvPr id="278" name="Google Shape;278;p41"/>
          <p:cNvPicPr preferRelativeResize="0"/>
          <p:nvPr/>
        </p:nvPicPr>
        <p:blipFill>
          <a:blip r:embed="rId3">
            <a:alphaModFix/>
          </a:blip>
          <a:stretch>
            <a:fillRect/>
          </a:stretch>
        </p:blipFill>
        <p:spPr>
          <a:xfrm>
            <a:off x="3212875" y="963138"/>
            <a:ext cx="5719500" cy="3217219"/>
          </a:xfrm>
          <a:prstGeom prst="rect">
            <a:avLst/>
          </a:prstGeom>
          <a:noFill/>
          <a:ln>
            <a:noFill/>
          </a:ln>
        </p:spPr>
      </p:pic>
      <p:pic>
        <p:nvPicPr>
          <p:cNvPr id="279" name="Google Shape;279;p41"/>
          <p:cNvPicPr preferRelativeResize="0"/>
          <p:nvPr/>
        </p:nvPicPr>
        <p:blipFill>
          <a:blip r:embed="rId4">
            <a:alphaModFix/>
          </a:blip>
          <a:stretch>
            <a:fillRect/>
          </a:stretch>
        </p:blipFill>
        <p:spPr>
          <a:xfrm>
            <a:off x="82375" y="73150"/>
            <a:ext cx="1557295" cy="482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2"/>
          <p:cNvSpPr txBox="1"/>
          <p:nvPr>
            <p:ph type="title"/>
          </p:nvPr>
        </p:nvSpPr>
        <p:spPr>
          <a:xfrm>
            <a:off x="159300" y="555600"/>
            <a:ext cx="34146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 Learning Cafe</a:t>
            </a:r>
            <a:endParaRPr/>
          </a:p>
        </p:txBody>
      </p:sp>
      <p:sp>
        <p:nvSpPr>
          <p:cNvPr id="285" name="Google Shape;285;p42"/>
          <p:cNvSpPr txBox="1"/>
          <p:nvPr>
            <p:ph idx="1" type="body"/>
          </p:nvPr>
        </p:nvSpPr>
        <p:spPr>
          <a:xfrm>
            <a:off x="1593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was a dedicated episode on the Machine Learning Cafe Podcast hosted by Miklos Toth where the author discussed about non-linear dynamics in neural networks and specifically regarding Mish. The podcast episode is available on Spotify and Apple Podcasts.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Link - </a:t>
            </a:r>
            <a:r>
              <a:rPr lang="en" sz="1100" u="sng">
                <a:solidFill>
                  <a:schemeClr val="hlink"/>
                </a:solidFill>
                <a:hlinkClick r:id="rId3"/>
              </a:rPr>
              <a:t>http://podcast.machinelearningcafe.org/website/mish-activation-function-with-diganta-misra-007</a:t>
            </a:r>
            <a:endParaRPr/>
          </a:p>
        </p:txBody>
      </p:sp>
      <p:pic>
        <p:nvPicPr>
          <p:cNvPr id="286" name="Google Shape;286;p42"/>
          <p:cNvPicPr preferRelativeResize="0"/>
          <p:nvPr/>
        </p:nvPicPr>
        <p:blipFill>
          <a:blip r:embed="rId4">
            <a:alphaModFix/>
          </a:blip>
          <a:stretch>
            <a:fillRect/>
          </a:stretch>
        </p:blipFill>
        <p:spPr>
          <a:xfrm>
            <a:off x="3416525" y="1060075"/>
            <a:ext cx="3097576" cy="3097576"/>
          </a:xfrm>
          <a:prstGeom prst="rect">
            <a:avLst/>
          </a:prstGeom>
          <a:noFill/>
          <a:ln>
            <a:noFill/>
          </a:ln>
        </p:spPr>
      </p:pic>
      <p:pic>
        <p:nvPicPr>
          <p:cNvPr id="287" name="Google Shape;287;p42"/>
          <p:cNvPicPr preferRelativeResize="0"/>
          <p:nvPr/>
        </p:nvPicPr>
        <p:blipFill>
          <a:blip r:embed="rId5">
            <a:alphaModFix/>
          </a:blip>
          <a:stretch>
            <a:fillRect/>
          </a:stretch>
        </p:blipFill>
        <p:spPr>
          <a:xfrm>
            <a:off x="6494751" y="1370113"/>
            <a:ext cx="2477499" cy="2477499"/>
          </a:xfrm>
          <a:prstGeom prst="rect">
            <a:avLst/>
          </a:prstGeom>
          <a:noFill/>
          <a:ln>
            <a:noFill/>
          </a:ln>
        </p:spPr>
      </p:pic>
      <p:pic>
        <p:nvPicPr>
          <p:cNvPr id="288" name="Google Shape;288;p42"/>
          <p:cNvPicPr preferRelativeResize="0"/>
          <p:nvPr/>
        </p:nvPicPr>
        <p:blipFill>
          <a:blip r:embed="rId6">
            <a:alphaModFix/>
          </a:blip>
          <a:stretch>
            <a:fillRect/>
          </a:stretch>
        </p:blipFill>
        <p:spPr>
          <a:xfrm>
            <a:off x="82375" y="73150"/>
            <a:ext cx="1557295" cy="482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80" name="Google Shape;80;p16"/>
          <p:cNvSpPr txBox="1"/>
          <p:nvPr>
            <p:ph idx="1" type="body"/>
          </p:nvPr>
        </p:nvSpPr>
        <p:spPr>
          <a:xfrm>
            <a:off x="311700" y="1389600"/>
            <a:ext cx="29001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We propose “</a:t>
            </a:r>
            <a:r>
              <a:rPr b="1" lang="en"/>
              <a:t>Mish</a:t>
            </a:r>
            <a:r>
              <a:rPr lang="en"/>
              <a:t>”, a novel self regularized non-monotonic activation function. Mish is defined as: </a:t>
            </a:r>
            <a:r>
              <a:rPr i="1" lang="en"/>
              <a:t>xtanh(softplus(x))</a:t>
            </a:r>
            <a:endParaRPr/>
          </a:p>
          <a:p>
            <a:pPr indent="-304800" lvl="0" marL="457200" rtl="0" algn="l">
              <a:spcBef>
                <a:spcPts val="0"/>
              </a:spcBef>
              <a:spcAft>
                <a:spcPts val="0"/>
              </a:spcAft>
              <a:buSzPts val="1200"/>
              <a:buChar char="●"/>
            </a:pPr>
            <a:r>
              <a:rPr lang="en"/>
              <a:t>Mish promotes improved information propagation with respect to network depth, better generalization due to smooth and well conditioned loss landscapes.</a:t>
            </a:r>
            <a:endParaRPr/>
          </a:p>
          <a:p>
            <a:pPr indent="-304800" lvl="0" marL="457200" rtl="0" algn="l">
              <a:spcBef>
                <a:spcPts val="0"/>
              </a:spcBef>
              <a:spcAft>
                <a:spcPts val="0"/>
              </a:spcAft>
              <a:buSzPts val="1200"/>
              <a:buChar char="●"/>
            </a:pPr>
            <a:r>
              <a:rPr lang="en"/>
              <a:t>We optimize Mish for GPU training with our custom implementation - “</a:t>
            </a:r>
            <a:r>
              <a:rPr i="1" lang="en"/>
              <a:t>Mish CUDA</a:t>
            </a:r>
            <a:r>
              <a:rPr lang="en"/>
              <a:t>” for easy and relatively low cost training in terms of training time.</a:t>
            </a:r>
            <a:endParaRPr/>
          </a:p>
        </p:txBody>
      </p:sp>
      <p:pic>
        <p:nvPicPr>
          <p:cNvPr id="81" name="Google Shape;81;p16"/>
          <p:cNvPicPr preferRelativeResize="0"/>
          <p:nvPr/>
        </p:nvPicPr>
        <p:blipFill>
          <a:blip r:embed="rId3">
            <a:alphaModFix/>
          </a:blip>
          <a:stretch>
            <a:fillRect/>
          </a:stretch>
        </p:blipFill>
        <p:spPr>
          <a:xfrm>
            <a:off x="3871550" y="2594750"/>
            <a:ext cx="2337651" cy="2245600"/>
          </a:xfrm>
          <a:prstGeom prst="rect">
            <a:avLst/>
          </a:prstGeom>
          <a:noFill/>
          <a:ln>
            <a:noFill/>
          </a:ln>
        </p:spPr>
      </p:pic>
      <p:pic>
        <p:nvPicPr>
          <p:cNvPr id="82" name="Google Shape;82;p16"/>
          <p:cNvPicPr preferRelativeResize="0"/>
          <p:nvPr/>
        </p:nvPicPr>
        <p:blipFill>
          <a:blip r:embed="rId4">
            <a:alphaModFix/>
          </a:blip>
          <a:stretch>
            <a:fillRect/>
          </a:stretch>
        </p:blipFill>
        <p:spPr>
          <a:xfrm>
            <a:off x="82375" y="73150"/>
            <a:ext cx="1557295" cy="482450"/>
          </a:xfrm>
          <a:prstGeom prst="rect">
            <a:avLst/>
          </a:prstGeom>
          <a:noFill/>
          <a:ln>
            <a:noFill/>
          </a:ln>
        </p:spPr>
      </p:pic>
      <p:pic>
        <p:nvPicPr>
          <p:cNvPr id="83" name="Google Shape;83;p16"/>
          <p:cNvPicPr preferRelativeResize="0"/>
          <p:nvPr/>
        </p:nvPicPr>
        <p:blipFill rotWithShape="1">
          <a:blip r:embed="rId5">
            <a:alphaModFix/>
          </a:blip>
          <a:srcRect b="16953" l="8563" r="7480" t="13846"/>
          <a:stretch/>
        </p:blipFill>
        <p:spPr>
          <a:xfrm>
            <a:off x="4322025" y="73150"/>
            <a:ext cx="4175935" cy="2098099"/>
          </a:xfrm>
          <a:prstGeom prst="rect">
            <a:avLst/>
          </a:prstGeom>
          <a:noFill/>
          <a:ln>
            <a:noFill/>
          </a:ln>
        </p:spPr>
      </p:pic>
      <p:pic>
        <p:nvPicPr>
          <p:cNvPr id="84" name="Google Shape;84;p16"/>
          <p:cNvPicPr preferRelativeResize="0"/>
          <p:nvPr/>
        </p:nvPicPr>
        <p:blipFill>
          <a:blip r:embed="rId6">
            <a:alphaModFix/>
          </a:blip>
          <a:stretch>
            <a:fillRect/>
          </a:stretch>
        </p:blipFill>
        <p:spPr>
          <a:xfrm>
            <a:off x="6550625" y="2594750"/>
            <a:ext cx="2197025" cy="2171982"/>
          </a:xfrm>
          <a:prstGeom prst="rect">
            <a:avLst/>
          </a:prstGeom>
          <a:noFill/>
          <a:ln>
            <a:noFill/>
          </a:ln>
        </p:spPr>
      </p:pic>
      <p:sp>
        <p:nvSpPr>
          <p:cNvPr id="85" name="Google Shape;85;p16"/>
          <p:cNvSpPr txBox="1"/>
          <p:nvPr/>
        </p:nvSpPr>
        <p:spPr>
          <a:xfrm>
            <a:off x="4719225" y="2005600"/>
            <a:ext cx="6423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ReLU</a:t>
            </a:r>
            <a:endParaRPr/>
          </a:p>
        </p:txBody>
      </p:sp>
      <p:sp>
        <p:nvSpPr>
          <p:cNvPr id="86" name="Google Shape;86;p16"/>
          <p:cNvSpPr txBox="1"/>
          <p:nvPr/>
        </p:nvSpPr>
        <p:spPr>
          <a:xfrm>
            <a:off x="6088838" y="2022575"/>
            <a:ext cx="6423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Mish</a:t>
            </a:r>
            <a:endParaRPr/>
          </a:p>
        </p:txBody>
      </p:sp>
      <p:sp>
        <p:nvSpPr>
          <p:cNvPr id="87" name="Google Shape;87;p16"/>
          <p:cNvSpPr txBox="1"/>
          <p:nvPr/>
        </p:nvSpPr>
        <p:spPr>
          <a:xfrm>
            <a:off x="7458477" y="2022575"/>
            <a:ext cx="7638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Swish</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pic>
        <p:nvPicPr>
          <p:cNvPr id="294" name="Google Shape;294;p43"/>
          <p:cNvPicPr preferRelativeResize="0"/>
          <p:nvPr/>
        </p:nvPicPr>
        <p:blipFill>
          <a:blip r:embed="rId3">
            <a:alphaModFix/>
          </a:blip>
          <a:stretch>
            <a:fillRect/>
          </a:stretch>
        </p:blipFill>
        <p:spPr>
          <a:xfrm>
            <a:off x="7930225" y="3923962"/>
            <a:ext cx="1137249" cy="1137249"/>
          </a:xfrm>
          <a:prstGeom prst="rect">
            <a:avLst/>
          </a:prstGeom>
          <a:noFill/>
          <a:ln>
            <a:noFill/>
          </a:ln>
        </p:spPr>
      </p:pic>
      <p:pic>
        <p:nvPicPr>
          <p:cNvPr id="295" name="Google Shape;295;p43"/>
          <p:cNvPicPr preferRelativeResize="0"/>
          <p:nvPr/>
        </p:nvPicPr>
        <p:blipFill>
          <a:blip r:embed="rId4">
            <a:alphaModFix/>
          </a:blip>
          <a:stretch>
            <a:fillRect/>
          </a:stretch>
        </p:blipFill>
        <p:spPr>
          <a:xfrm>
            <a:off x="95550" y="4086550"/>
            <a:ext cx="3113175" cy="964475"/>
          </a:xfrm>
          <a:prstGeom prst="rect">
            <a:avLst/>
          </a:prstGeom>
          <a:noFill/>
          <a:ln>
            <a:noFill/>
          </a:ln>
        </p:spPr>
      </p:pic>
      <p:pic>
        <p:nvPicPr>
          <p:cNvPr id="296" name="Google Shape;296;p43"/>
          <p:cNvPicPr preferRelativeResize="0"/>
          <p:nvPr/>
        </p:nvPicPr>
        <p:blipFill rotWithShape="1">
          <a:blip r:embed="rId5">
            <a:alphaModFix/>
          </a:blip>
          <a:srcRect b="32037" l="36427" r="35793" t="0"/>
          <a:stretch/>
        </p:blipFill>
        <p:spPr>
          <a:xfrm>
            <a:off x="6827325" y="4119963"/>
            <a:ext cx="1102900" cy="897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555600"/>
            <a:ext cx="29742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Activation Functions</a:t>
            </a:r>
            <a:endParaRPr/>
          </a:p>
        </p:txBody>
      </p:sp>
      <p:sp>
        <p:nvSpPr>
          <p:cNvPr id="93" name="Google Shape;93;p17"/>
          <p:cNvSpPr txBox="1"/>
          <p:nvPr>
            <p:ph idx="1" type="body"/>
          </p:nvPr>
        </p:nvSpPr>
        <p:spPr>
          <a:xfrm>
            <a:off x="311700" y="1389600"/>
            <a:ext cx="29742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Activation functions are a crucial component within any neural network architecture. The choice of activation functions within a network has adverse effects in the training dynamics of the network. The role of an activation function is to provide non-linearity. </a:t>
            </a:r>
            <a:endParaRPr/>
          </a:p>
          <a:p>
            <a:pPr indent="0" lvl="0" marL="0" rtl="0" algn="l">
              <a:spcBef>
                <a:spcPts val="1600"/>
              </a:spcBef>
              <a:spcAft>
                <a:spcPts val="0"/>
              </a:spcAft>
              <a:buNone/>
            </a:pPr>
            <a:r>
              <a:rPr lang="en"/>
              <a:t>Mathematically, an activation function can be realized as:</a:t>
            </a:r>
            <a:endParaRPr/>
          </a:p>
          <a:p>
            <a:pPr indent="0" lvl="0" marL="0" rtl="0" algn="l">
              <a:spcBef>
                <a:spcPts val="1600"/>
              </a:spcBef>
              <a:spcAft>
                <a:spcPts val="1600"/>
              </a:spcAft>
              <a:buNone/>
            </a:pPr>
            <a:r>
              <a:rPr i="1" lang="en" sz="1400"/>
              <a:t>z = g(y) = g(∑</a:t>
            </a:r>
            <a:r>
              <a:rPr baseline="-25000" i="1" lang="en" sz="1400"/>
              <a:t>i</a:t>
            </a:r>
            <a:r>
              <a:rPr i="1" lang="en" sz="1400"/>
              <a:t>w</a:t>
            </a:r>
            <a:r>
              <a:rPr baseline="-25000" i="1" lang="en" sz="1400"/>
              <a:t>i</a:t>
            </a:r>
            <a:r>
              <a:rPr i="1" lang="en" sz="1400"/>
              <a:t>x</a:t>
            </a:r>
            <a:r>
              <a:rPr baseline="-25000" i="1" lang="en" sz="1400"/>
              <a:t>i</a:t>
            </a:r>
            <a:r>
              <a:rPr i="1" lang="en" sz="1400"/>
              <a:t> +b)</a:t>
            </a:r>
            <a:endParaRPr i="1" sz="1400"/>
          </a:p>
        </p:txBody>
      </p:sp>
      <p:pic>
        <p:nvPicPr>
          <p:cNvPr id="94" name="Google Shape;94;p17"/>
          <p:cNvPicPr preferRelativeResize="0"/>
          <p:nvPr/>
        </p:nvPicPr>
        <p:blipFill>
          <a:blip r:embed="rId3">
            <a:alphaModFix/>
          </a:blip>
          <a:stretch>
            <a:fillRect/>
          </a:stretch>
        </p:blipFill>
        <p:spPr>
          <a:xfrm>
            <a:off x="3402300" y="1440125"/>
            <a:ext cx="5719501" cy="2714529"/>
          </a:xfrm>
          <a:prstGeom prst="rect">
            <a:avLst/>
          </a:prstGeom>
          <a:noFill/>
          <a:ln>
            <a:noFill/>
          </a:ln>
        </p:spPr>
      </p:pic>
      <p:pic>
        <p:nvPicPr>
          <p:cNvPr id="95" name="Google Shape;95;p17"/>
          <p:cNvPicPr preferRelativeResize="0"/>
          <p:nvPr/>
        </p:nvPicPr>
        <p:blipFill>
          <a:blip r:embed="rId4">
            <a:alphaModFix/>
          </a:blip>
          <a:stretch>
            <a:fillRect/>
          </a:stretch>
        </p:blipFill>
        <p:spPr>
          <a:xfrm>
            <a:off x="82375" y="73150"/>
            <a:ext cx="1557295" cy="482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555600"/>
            <a:ext cx="36996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Activation Functions</a:t>
            </a:r>
            <a:endParaRPr/>
          </a:p>
        </p:txBody>
      </p:sp>
      <p:sp>
        <p:nvSpPr>
          <p:cNvPr id="101" name="Google Shape;101;p18"/>
          <p:cNvSpPr txBox="1"/>
          <p:nvPr>
            <p:ph idx="1" type="body"/>
          </p:nvPr>
        </p:nvSpPr>
        <p:spPr>
          <a:xfrm>
            <a:off x="311700" y="1389600"/>
            <a:ext cx="36996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Over the years in Deep Learning research, multiple activation functions have been proposed including EliSH, PReLU, ELU, RReLU, et cetera. However, ReLU has remained the default choice for most practitioners and researchers because of its simplicity, efficiency in different tasks and low cost for training. But, ReLU has its fair share of flaws which include - </a:t>
            </a:r>
            <a:r>
              <a:rPr i="1" lang="en"/>
              <a:t>Dying ReLU</a:t>
            </a:r>
            <a:r>
              <a:rPr lang="en"/>
              <a:t> which is caused to a collapse in gradient information due to complete thresholding of negative information. ReLU also does not perform well with increasing depth of the neural network architecture. This has prompted the investigation into more smooth and continuously differentiable options like Swish and GELU which have demonstrated recent success in various tasks.</a:t>
            </a:r>
            <a:endParaRPr/>
          </a:p>
        </p:txBody>
      </p:sp>
      <p:pic>
        <p:nvPicPr>
          <p:cNvPr id="102" name="Google Shape;102;p18"/>
          <p:cNvPicPr preferRelativeResize="0"/>
          <p:nvPr/>
        </p:nvPicPr>
        <p:blipFill>
          <a:blip r:embed="rId3">
            <a:alphaModFix/>
          </a:blip>
          <a:stretch>
            <a:fillRect/>
          </a:stretch>
        </p:blipFill>
        <p:spPr>
          <a:xfrm>
            <a:off x="4341600" y="555600"/>
            <a:ext cx="4361376" cy="4013401"/>
          </a:xfrm>
          <a:prstGeom prst="rect">
            <a:avLst/>
          </a:prstGeom>
          <a:noFill/>
          <a:ln>
            <a:noFill/>
          </a:ln>
        </p:spPr>
      </p:pic>
      <p:pic>
        <p:nvPicPr>
          <p:cNvPr id="103" name="Google Shape;103;p18"/>
          <p:cNvPicPr preferRelativeResize="0"/>
          <p:nvPr/>
        </p:nvPicPr>
        <p:blipFill>
          <a:blip r:embed="rId4">
            <a:alphaModFix/>
          </a:blip>
          <a:stretch>
            <a:fillRect/>
          </a:stretch>
        </p:blipFill>
        <p:spPr>
          <a:xfrm>
            <a:off x="82375" y="73150"/>
            <a:ext cx="1557295" cy="482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109" name="Google Shape;109;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Across theoretical research into activation functions, those sharing properties similar to Swish, which includes non-monotonicity, ability to preserve small negative weights, and a smooth profile, have been a recurring discussion. GELU which is used as a standard in the GPT-2 architecture is one of the prime examples. Swish was discovered by a NAS approach in a conditioned search space of different non-linearities not bounded by the crucial discriminative properties that define Swish. </a:t>
            </a:r>
            <a:endParaRPr/>
          </a:p>
        </p:txBody>
      </p:sp>
      <p:pic>
        <p:nvPicPr>
          <p:cNvPr id="110" name="Google Shape;110;p19"/>
          <p:cNvPicPr preferRelativeResize="0"/>
          <p:nvPr/>
        </p:nvPicPr>
        <p:blipFill>
          <a:blip r:embed="rId3">
            <a:alphaModFix/>
          </a:blip>
          <a:stretch>
            <a:fillRect/>
          </a:stretch>
        </p:blipFill>
        <p:spPr>
          <a:xfrm>
            <a:off x="3993925" y="190850"/>
            <a:ext cx="4838699" cy="4761812"/>
          </a:xfrm>
          <a:prstGeom prst="rect">
            <a:avLst/>
          </a:prstGeom>
          <a:noFill/>
          <a:ln>
            <a:noFill/>
          </a:ln>
        </p:spPr>
      </p:pic>
      <p:pic>
        <p:nvPicPr>
          <p:cNvPr id="111" name="Google Shape;111;p19"/>
          <p:cNvPicPr preferRelativeResize="0"/>
          <p:nvPr/>
        </p:nvPicPr>
        <p:blipFill>
          <a:blip r:embed="rId4">
            <a:alphaModFix/>
          </a:blip>
          <a:stretch>
            <a:fillRect/>
          </a:stretch>
        </p:blipFill>
        <p:spPr>
          <a:xfrm>
            <a:off x="82375" y="73150"/>
            <a:ext cx="1557295" cy="482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117" name="Google Shape;117;p20"/>
          <p:cNvSpPr txBox="1"/>
          <p:nvPr>
            <p:ph idx="1" type="body"/>
          </p:nvPr>
        </p:nvSpPr>
        <p:spPr>
          <a:xfrm>
            <a:off x="311700" y="1389600"/>
            <a:ext cx="28854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take these definitive properties which are responsible for Swish improved performance as compared to ReLU and construct several candidate functions. The candidate functions</a:t>
            </a:r>
            <a:r>
              <a:rPr lang="en"/>
              <a:t> chosen </a:t>
            </a:r>
            <a:r>
              <a:rPr lang="en"/>
              <a:t>include: </a:t>
            </a:r>
            <a:r>
              <a:rPr i="1" lang="en"/>
              <a:t>arctan(x)softplus(x)</a:t>
            </a:r>
            <a:r>
              <a:rPr lang="en"/>
              <a:t>, </a:t>
            </a:r>
            <a:r>
              <a:rPr i="1" lang="en"/>
              <a:t>tanh(x)softplus(x)</a:t>
            </a:r>
            <a:r>
              <a:rPr lang="en"/>
              <a:t>, </a:t>
            </a:r>
            <a:r>
              <a:rPr i="1" lang="en"/>
              <a:t>xlog(1+arctan(e</a:t>
            </a:r>
            <a:r>
              <a:rPr baseline="30000" i="1" lang="en"/>
              <a:t>x</a:t>
            </a:r>
            <a:r>
              <a:rPr i="1" lang="en"/>
              <a:t>))</a:t>
            </a:r>
            <a:r>
              <a:rPr lang="en"/>
              <a:t>, </a:t>
            </a:r>
            <a:r>
              <a:rPr i="1" lang="en"/>
              <a:t>xlog(1+tanh(e</a:t>
            </a:r>
            <a:r>
              <a:rPr baseline="30000" i="1" lang="en"/>
              <a:t>x</a:t>
            </a:r>
            <a:r>
              <a:rPr i="1" lang="en"/>
              <a:t>))</a:t>
            </a:r>
            <a:r>
              <a:rPr lang="en"/>
              <a:t> and </a:t>
            </a:r>
            <a:r>
              <a:rPr i="1" lang="en"/>
              <a:t>xtanh(softplus(x))</a:t>
            </a:r>
            <a:r>
              <a:rPr lang="en"/>
              <a:t>.</a:t>
            </a:r>
            <a:endParaRPr/>
          </a:p>
          <a:p>
            <a:pPr indent="0" lvl="0" marL="0" rtl="0" algn="l">
              <a:spcBef>
                <a:spcPts val="1600"/>
              </a:spcBef>
              <a:spcAft>
                <a:spcPts val="1600"/>
              </a:spcAft>
              <a:buNone/>
            </a:pPr>
            <a:r>
              <a:rPr lang="en"/>
              <a:t>We validate these candidates on CIFAR-10 classification task with a ResNet-20 for three runs of 50 epochs each and conclude </a:t>
            </a:r>
            <a:r>
              <a:rPr i="1" lang="en"/>
              <a:t>xtanh(softplus(x)) </a:t>
            </a:r>
            <a:r>
              <a:rPr lang="en"/>
              <a:t>to be the best and most stable of all which we name as Mish.</a:t>
            </a:r>
            <a:endParaRPr/>
          </a:p>
        </p:txBody>
      </p:sp>
      <p:pic>
        <p:nvPicPr>
          <p:cNvPr id="118" name="Google Shape;118;p20"/>
          <p:cNvPicPr preferRelativeResize="0"/>
          <p:nvPr/>
        </p:nvPicPr>
        <p:blipFill>
          <a:blip r:embed="rId3">
            <a:alphaModFix/>
          </a:blip>
          <a:stretch>
            <a:fillRect/>
          </a:stretch>
        </p:blipFill>
        <p:spPr>
          <a:xfrm>
            <a:off x="3960350" y="152400"/>
            <a:ext cx="4838699" cy="4838699"/>
          </a:xfrm>
          <a:prstGeom prst="rect">
            <a:avLst/>
          </a:prstGeom>
          <a:noFill/>
          <a:ln>
            <a:noFill/>
          </a:ln>
        </p:spPr>
      </p:pic>
      <p:pic>
        <p:nvPicPr>
          <p:cNvPr id="119" name="Google Shape;119;p20"/>
          <p:cNvPicPr preferRelativeResize="0"/>
          <p:nvPr/>
        </p:nvPicPr>
        <p:blipFill>
          <a:blip r:embed="rId4">
            <a:alphaModFix/>
          </a:blip>
          <a:stretch>
            <a:fillRect/>
          </a:stretch>
        </p:blipFill>
        <p:spPr>
          <a:xfrm>
            <a:off x="82375" y="73150"/>
            <a:ext cx="1557295" cy="482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Mish</a:t>
            </a:r>
            <a:endParaRPr/>
          </a:p>
        </p:txBody>
      </p:sp>
      <p:sp>
        <p:nvSpPr>
          <p:cNvPr id="125" name="Google Shape;125;p21"/>
          <p:cNvSpPr txBox="1"/>
          <p:nvPr>
            <p:ph idx="1" type="body"/>
          </p:nvPr>
        </p:nvSpPr>
        <p:spPr>
          <a:xfrm>
            <a:off x="311700" y="1389600"/>
            <a:ext cx="33072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Mish is a smooth self-regularized, non-monotonic activation function which can be mathematically defined as:</a:t>
            </a:r>
            <a:endParaRPr/>
          </a:p>
          <a:p>
            <a:pPr indent="0" lvl="0" marL="0" rtl="0" algn="l">
              <a:spcBef>
                <a:spcPts val="1600"/>
              </a:spcBef>
              <a:spcAft>
                <a:spcPts val="0"/>
              </a:spcAft>
              <a:buNone/>
            </a:pPr>
            <a:r>
              <a:rPr i="1" lang="en"/>
              <a:t>f(x) = </a:t>
            </a:r>
            <a:r>
              <a:rPr i="1" lang="en"/>
              <a:t>xtanh(softplus(x))</a:t>
            </a:r>
            <a:endParaRPr i="1"/>
          </a:p>
          <a:p>
            <a:pPr indent="0" lvl="0" marL="0" rtl="0" algn="l">
              <a:spcBef>
                <a:spcPts val="1600"/>
              </a:spcBef>
              <a:spcAft>
                <a:spcPts val="1600"/>
              </a:spcAft>
              <a:buNone/>
            </a:pPr>
            <a:r>
              <a:rPr lang="en"/>
              <a:t>It uses the self gating property used in Swish and similar to Swish is unbounded above thus avoids saturation and bounded below thus allowing the propagation of small amount of negative weights. Due to the preservation of a small amount of negative information, Mish eliminated by design the preconditions necessary for the Dying ReLU phenomenon. This property helps in better expressivity and information flow.</a:t>
            </a:r>
            <a:endParaRPr/>
          </a:p>
        </p:txBody>
      </p:sp>
      <p:pic>
        <p:nvPicPr>
          <p:cNvPr id="126" name="Google Shape;126;p21"/>
          <p:cNvPicPr preferRelativeResize="0"/>
          <p:nvPr/>
        </p:nvPicPr>
        <p:blipFill>
          <a:blip r:embed="rId3">
            <a:alphaModFix/>
          </a:blip>
          <a:stretch>
            <a:fillRect/>
          </a:stretch>
        </p:blipFill>
        <p:spPr>
          <a:xfrm>
            <a:off x="3775350" y="152400"/>
            <a:ext cx="5037055" cy="4838698"/>
          </a:xfrm>
          <a:prstGeom prst="rect">
            <a:avLst/>
          </a:prstGeom>
          <a:noFill/>
          <a:ln>
            <a:noFill/>
          </a:ln>
        </p:spPr>
      </p:pic>
      <p:pic>
        <p:nvPicPr>
          <p:cNvPr id="127" name="Google Shape;127;p21"/>
          <p:cNvPicPr preferRelativeResize="0"/>
          <p:nvPr/>
        </p:nvPicPr>
        <p:blipFill>
          <a:blip r:embed="rId4">
            <a:alphaModFix/>
          </a:blip>
          <a:stretch>
            <a:fillRect/>
          </a:stretch>
        </p:blipFill>
        <p:spPr>
          <a:xfrm>
            <a:off x="82375" y="73150"/>
            <a:ext cx="1557295" cy="482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555600"/>
            <a:ext cx="3077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Δ(x) pre-conditioning</a:t>
            </a:r>
            <a:endParaRPr/>
          </a:p>
        </p:txBody>
      </p:sp>
      <p:sp>
        <p:nvSpPr>
          <p:cNvPr id="133" name="Google Shape;133;p22"/>
          <p:cNvSpPr txBox="1"/>
          <p:nvPr>
            <p:ph idx="1" type="body"/>
          </p:nvPr>
        </p:nvSpPr>
        <p:spPr>
          <a:xfrm>
            <a:off x="311700" y="2419350"/>
            <a:ext cx="3336900" cy="218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Mish is closely related to Swish in the 1</a:t>
            </a:r>
            <a:r>
              <a:rPr baseline="30000" lang="en"/>
              <a:t>st</a:t>
            </a:r>
            <a:r>
              <a:rPr lang="en"/>
              <a:t> derivative where we observe the Δ(x) component which we hypothesize to be acting as a preconditioner helping to make the gradients smoother thus allowing easier optimization, faster rate of convergence and improved generalization. Additionally, we speculate the symmetric nature of the derivative of Mish to have an effect in it’s improved performance as compared to Swish.</a:t>
            </a:r>
            <a:endParaRPr/>
          </a:p>
        </p:txBody>
      </p:sp>
      <p:pic>
        <p:nvPicPr>
          <p:cNvPr id="134" name="Google Shape;134;p22"/>
          <p:cNvPicPr preferRelativeResize="0"/>
          <p:nvPr/>
        </p:nvPicPr>
        <p:blipFill>
          <a:blip r:embed="rId3">
            <a:alphaModFix/>
          </a:blip>
          <a:stretch>
            <a:fillRect/>
          </a:stretch>
        </p:blipFill>
        <p:spPr>
          <a:xfrm>
            <a:off x="3908550" y="152400"/>
            <a:ext cx="4858992" cy="4838698"/>
          </a:xfrm>
          <a:prstGeom prst="rect">
            <a:avLst/>
          </a:prstGeom>
          <a:noFill/>
          <a:ln>
            <a:noFill/>
          </a:ln>
        </p:spPr>
      </p:pic>
      <p:pic>
        <p:nvPicPr>
          <p:cNvPr id="135" name="Google Shape;135;p22"/>
          <p:cNvPicPr preferRelativeResize="0"/>
          <p:nvPr/>
        </p:nvPicPr>
        <p:blipFill>
          <a:blip r:embed="rId4">
            <a:alphaModFix/>
          </a:blip>
          <a:stretch>
            <a:fillRect/>
          </a:stretch>
        </p:blipFill>
        <p:spPr>
          <a:xfrm>
            <a:off x="82375" y="73150"/>
            <a:ext cx="1557295" cy="482450"/>
          </a:xfrm>
          <a:prstGeom prst="rect">
            <a:avLst/>
          </a:prstGeom>
          <a:noFill/>
          <a:ln>
            <a:noFill/>
          </a:ln>
        </p:spPr>
      </p:pic>
      <p:pic>
        <p:nvPicPr>
          <p:cNvPr id="136" name="Google Shape;136;p22"/>
          <p:cNvPicPr preferRelativeResize="0"/>
          <p:nvPr/>
        </p:nvPicPr>
        <p:blipFill>
          <a:blip r:embed="rId5">
            <a:alphaModFix/>
          </a:blip>
          <a:stretch>
            <a:fillRect/>
          </a:stretch>
        </p:blipFill>
        <p:spPr>
          <a:xfrm>
            <a:off x="311700" y="1389600"/>
            <a:ext cx="3152074" cy="1023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